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4" r:id="rId1"/>
  </p:sldMasterIdLst>
  <p:notesMasterIdLst>
    <p:notesMasterId r:id="rId28"/>
  </p:notesMasterIdLst>
  <p:handoutMasterIdLst>
    <p:handoutMasterId r:id="rId29"/>
  </p:handoutMasterIdLst>
  <p:sldIdLst>
    <p:sldId id="265" r:id="rId2"/>
    <p:sldId id="270" r:id="rId3"/>
    <p:sldId id="279" r:id="rId4"/>
    <p:sldId id="277" r:id="rId5"/>
    <p:sldId id="298" r:id="rId6"/>
    <p:sldId id="278" r:id="rId7"/>
    <p:sldId id="282" r:id="rId8"/>
    <p:sldId id="284" r:id="rId9"/>
    <p:sldId id="283" r:id="rId10"/>
    <p:sldId id="289" r:id="rId11"/>
    <p:sldId id="290" r:id="rId12"/>
    <p:sldId id="291" r:id="rId13"/>
    <p:sldId id="317" r:id="rId14"/>
    <p:sldId id="302" r:id="rId15"/>
    <p:sldId id="303" r:id="rId16"/>
    <p:sldId id="293" r:id="rId17"/>
    <p:sldId id="294" r:id="rId18"/>
    <p:sldId id="312" r:id="rId19"/>
    <p:sldId id="295" r:id="rId20"/>
    <p:sldId id="297" r:id="rId21"/>
    <p:sldId id="305" r:id="rId22"/>
    <p:sldId id="306" r:id="rId23"/>
    <p:sldId id="307" r:id="rId24"/>
    <p:sldId id="308" r:id="rId25"/>
    <p:sldId id="309" r:id="rId26"/>
    <p:sldId id="310" r:id="rId27"/>
  </p:sldIdLst>
  <p:sldSz cx="9144000" cy="6858000" type="screen4x3"/>
  <p:notesSz cx="6797675" cy="9928225"/>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28">
          <p15:clr>
            <a:srgbClr val="A4A3A4"/>
          </p15:clr>
        </p15:guide>
        <p15:guide id="2" pos="815">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FFFF"/>
    <a:srgbClr val="38A748"/>
    <a:srgbClr val="38A765"/>
    <a:srgbClr val="89FFFF"/>
    <a:srgbClr val="656565"/>
    <a:srgbClr val="003374"/>
    <a:srgbClr val="FBFDA1"/>
    <a:srgbClr val="E4E4E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DF18680-E054-41AD-8BC1-D1AEF772440D}">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6" autoAdjust="0"/>
    <p:restoredTop sz="94665" autoAdjust="0"/>
  </p:normalViewPr>
  <p:slideViewPr>
    <p:cSldViewPr snapToGrid="0" snapToObjects="1">
      <p:cViewPr varScale="1">
        <p:scale>
          <a:sx n="72" d="100"/>
          <a:sy n="72" d="100"/>
        </p:scale>
        <p:origin x="1506" y="54"/>
      </p:cViewPr>
      <p:guideLst>
        <p:guide orient="horz" pos="2228"/>
        <p:guide pos="8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9" d="100"/>
          <a:sy n="89" d="100"/>
        </p:scale>
        <p:origin x="-3144" y="-11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it-IT" dirty="0">
              <a:latin typeface="Helvetica"/>
            </a:endParaRPr>
          </a:p>
        </p:txBody>
      </p:sp>
      <p:sp>
        <p:nvSpPr>
          <p:cNvPr id="3" name="Segnaposto data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endParaRPr lang="it-IT" dirty="0">
              <a:latin typeface="Helvetica"/>
            </a:endParaRPr>
          </a:p>
        </p:txBody>
      </p:sp>
      <p:sp>
        <p:nvSpPr>
          <p:cNvPr id="4" name="Segnaposto piè di pagina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it-IT" dirty="0">
              <a:latin typeface="Helvetica"/>
            </a:endParaRPr>
          </a:p>
        </p:txBody>
      </p:sp>
      <p:sp>
        <p:nvSpPr>
          <p:cNvPr id="5" name="Segnaposto numero diapositiva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6195F477-EC7C-D145-A84E-39C9EBA5C2E6}" type="slidenum">
              <a:rPr lang="it-IT" smtClean="0">
                <a:latin typeface="Helvetica"/>
              </a:rPr>
              <a:pPr/>
              <a:t>‹N›</a:t>
            </a:fld>
            <a:endParaRPr lang="it-IT" dirty="0">
              <a:latin typeface="Helvetica"/>
            </a:endParaRPr>
          </a:p>
        </p:txBody>
      </p:sp>
    </p:spTree>
    <p:extLst>
      <p:ext uri="{BB962C8B-B14F-4D97-AF65-F5344CB8AC3E}">
        <p14:creationId xmlns:p14="http://schemas.microsoft.com/office/powerpoint/2010/main" val="215290074"/>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atin typeface="Helvetica"/>
              </a:defRPr>
            </a:lvl1pPr>
          </a:lstStyle>
          <a:p>
            <a:endParaRPr lang="it-IT" dirty="0"/>
          </a:p>
        </p:txBody>
      </p:sp>
      <p:sp>
        <p:nvSpPr>
          <p:cNvPr id="3" name="Segnaposto data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atin typeface="Helvetica"/>
              </a:defRPr>
            </a:lvl1pPr>
          </a:lstStyle>
          <a:p>
            <a:endParaRPr lang="it-IT" dirty="0"/>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6" name="Segnaposto piè di pagina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atin typeface="Helvetica"/>
              </a:defRPr>
            </a:lvl1pPr>
          </a:lstStyle>
          <a:p>
            <a:endParaRPr lang="it-IT" dirty="0"/>
          </a:p>
        </p:txBody>
      </p:sp>
      <p:sp>
        <p:nvSpPr>
          <p:cNvPr id="7" name="Segnaposto numero diapositiva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atin typeface="Helvetica"/>
              </a:defRPr>
            </a:lvl1pPr>
          </a:lstStyle>
          <a:p>
            <a:fld id="{DA280DA7-F92A-7648-8B91-6C07C9FC28D7}" type="slidenum">
              <a:rPr lang="it-IT" smtClean="0"/>
              <a:pPr/>
              <a:t>‹N›</a:t>
            </a:fld>
            <a:endParaRPr lang="it-IT" dirty="0"/>
          </a:p>
        </p:txBody>
      </p:sp>
    </p:spTree>
    <p:extLst>
      <p:ext uri="{BB962C8B-B14F-4D97-AF65-F5344CB8AC3E}">
        <p14:creationId xmlns:p14="http://schemas.microsoft.com/office/powerpoint/2010/main" val="3619649173"/>
      </p:ext>
    </p:extLst>
  </p:cSld>
  <p:clrMap bg1="lt1" tx1="dk1" bg2="lt2" tx2="dk2" accent1="accent1" accent2="accent2" accent3="accent3" accent4="accent4" accent5="accent5" accent6="accent6" hlink="hlink" folHlink="folHlink"/>
  <p:hf sldNum="0" hdr="0" ftr="0"/>
  <p:notesStyle>
    <a:lvl1pPr marL="0" algn="l" defTabSz="457200" rtl="0" eaLnBrk="1" latinLnBrk="0" hangingPunct="1">
      <a:defRPr sz="1200" kern="1200">
        <a:solidFill>
          <a:schemeClr val="tx1"/>
        </a:solidFill>
        <a:latin typeface="Helvetica"/>
        <a:ea typeface="+mn-ea"/>
        <a:cs typeface="+mn-cs"/>
      </a:defRPr>
    </a:lvl1pPr>
    <a:lvl2pPr marL="457200" algn="l" defTabSz="457200" rtl="0" eaLnBrk="1" latinLnBrk="0" hangingPunct="1">
      <a:defRPr sz="1200" kern="1200">
        <a:solidFill>
          <a:schemeClr val="tx1"/>
        </a:solidFill>
        <a:latin typeface="Helvetica"/>
        <a:ea typeface="+mn-ea"/>
        <a:cs typeface="+mn-cs"/>
      </a:defRPr>
    </a:lvl2pPr>
    <a:lvl3pPr marL="914400" algn="l" defTabSz="457200" rtl="0" eaLnBrk="1" latinLnBrk="0" hangingPunct="1">
      <a:defRPr sz="1200" kern="1200">
        <a:solidFill>
          <a:schemeClr val="tx1"/>
        </a:solidFill>
        <a:latin typeface="Helvetica"/>
        <a:ea typeface="+mn-ea"/>
        <a:cs typeface="+mn-cs"/>
      </a:defRPr>
    </a:lvl3pPr>
    <a:lvl4pPr marL="1371600" algn="l" defTabSz="457200" rtl="0" eaLnBrk="1" latinLnBrk="0" hangingPunct="1">
      <a:defRPr sz="1200" kern="1200">
        <a:solidFill>
          <a:schemeClr val="tx1"/>
        </a:solidFill>
        <a:latin typeface="Helvetica"/>
        <a:ea typeface="+mn-ea"/>
        <a:cs typeface="+mn-cs"/>
      </a:defRPr>
    </a:lvl4pPr>
    <a:lvl5pPr marL="1828800" algn="l" defTabSz="457200" rtl="0" eaLnBrk="1" latinLnBrk="0" hangingPunct="1">
      <a:defRPr sz="1200" kern="1200">
        <a:solidFill>
          <a:schemeClr val="tx1"/>
        </a:solidFill>
        <a:latin typeface="Helvetica"/>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data 4"/>
          <p:cNvSpPr>
            <a:spLocks noGrp="1"/>
          </p:cNvSpPr>
          <p:nvPr>
            <p:ph type="dt" idx="10"/>
          </p:nvPr>
        </p:nvSpPr>
        <p:spPr/>
        <p:txBody>
          <a:bodyPr/>
          <a:lstStyle/>
          <a:p>
            <a:endParaRPr lang="it-IT" dirty="0"/>
          </a:p>
        </p:txBody>
      </p:sp>
    </p:spTree>
    <p:extLst>
      <p:ext uri="{BB962C8B-B14F-4D97-AF65-F5344CB8AC3E}">
        <p14:creationId xmlns:p14="http://schemas.microsoft.com/office/powerpoint/2010/main" val="562783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2632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28" name="Rettangolo 27"/>
          <p:cNvSpPr/>
          <p:nvPr userDrawn="1"/>
        </p:nvSpPr>
        <p:spPr>
          <a:xfrm>
            <a:off x="0" y="6235700"/>
            <a:ext cx="9144000" cy="622300"/>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latin typeface="Helvetica"/>
            </a:endParaRPr>
          </a:p>
        </p:txBody>
      </p:sp>
      <p:sp>
        <p:nvSpPr>
          <p:cNvPr id="2" name="Titolo 1"/>
          <p:cNvSpPr>
            <a:spLocks noGrp="1"/>
          </p:cNvSpPr>
          <p:nvPr>
            <p:ph type="title" hasCustomPrompt="1"/>
          </p:nvPr>
        </p:nvSpPr>
        <p:spPr/>
        <p:txBody>
          <a:bodyPr/>
          <a:lstStyle>
            <a:lvl1pPr>
              <a:defRPr b="1">
                <a:solidFill>
                  <a:schemeClr val="accent5"/>
                </a:solidFill>
              </a:defRPr>
            </a:lvl1pPr>
          </a:lstStyle>
          <a:p>
            <a:r>
              <a:rPr lang="it-IT" dirty="0"/>
              <a:t>FARE CLIC PER MODIFICARE STILE</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11" name="Segnaposto testo 2"/>
          <p:cNvSpPr>
            <a:spLocks noGrp="1"/>
          </p:cNvSpPr>
          <p:nvPr>
            <p:ph type="body" idx="13" hasCustomPrompt="1"/>
          </p:nvPr>
        </p:nvSpPr>
        <p:spPr>
          <a:xfrm>
            <a:off x="1231900" y="2011363"/>
            <a:ext cx="7492999" cy="1189037"/>
          </a:xfrm>
        </p:spPr>
        <p:txBody>
          <a:bodyPr anchor="t">
            <a:noAutofit/>
          </a:bodyPr>
          <a:lstStyle>
            <a:lvl1pPr marL="0" indent="0" algn="just">
              <a:buNone/>
              <a:defRPr sz="1800">
                <a:solidFill>
                  <a:srgbClr val="0000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dirty="0" err="1"/>
              <a:t>Lorem</a:t>
            </a:r>
            <a:r>
              <a:rPr lang="it-IT" dirty="0"/>
              <a:t> </a:t>
            </a:r>
            <a:r>
              <a:rPr lang="it-IT" dirty="0" err="1"/>
              <a:t>ipsum</a:t>
            </a:r>
            <a:r>
              <a:rPr lang="it-IT" dirty="0"/>
              <a:t> </a:t>
            </a:r>
            <a:r>
              <a:rPr lang="it-IT" dirty="0" err="1"/>
              <a:t>dolor</a:t>
            </a:r>
            <a:r>
              <a:rPr lang="it-IT" dirty="0"/>
              <a:t> </a:t>
            </a:r>
            <a:r>
              <a:rPr lang="it-IT" dirty="0" err="1"/>
              <a:t>sit</a:t>
            </a:r>
            <a:r>
              <a:rPr lang="it-IT" dirty="0"/>
              <a:t> </a:t>
            </a:r>
            <a:r>
              <a:rPr lang="it-IT" dirty="0" err="1"/>
              <a:t>amet</a:t>
            </a:r>
            <a:r>
              <a:rPr lang="it-IT" dirty="0"/>
              <a:t>, </a:t>
            </a:r>
            <a:r>
              <a:rPr lang="it-IT" dirty="0" err="1"/>
              <a:t>consectetur</a:t>
            </a:r>
            <a:r>
              <a:rPr lang="it-IT" dirty="0"/>
              <a:t> </a:t>
            </a:r>
            <a:r>
              <a:rPr lang="it-IT" dirty="0" err="1"/>
              <a:t>adipisicing</a:t>
            </a:r>
            <a:r>
              <a:rPr lang="it-IT" dirty="0"/>
              <a:t> </a:t>
            </a:r>
            <a:r>
              <a:rPr lang="it-IT" dirty="0" err="1"/>
              <a:t>elit</a:t>
            </a:r>
            <a:r>
              <a:rPr lang="it-IT" dirty="0"/>
              <a:t>, </a:t>
            </a:r>
            <a:r>
              <a:rPr lang="it-IT" dirty="0" err="1"/>
              <a:t>sed</a:t>
            </a:r>
            <a:r>
              <a:rPr lang="it-IT" dirty="0"/>
              <a:t> do </a:t>
            </a:r>
            <a:r>
              <a:rPr lang="it-IT" dirty="0" err="1"/>
              <a:t>eiusmod</a:t>
            </a:r>
            <a:r>
              <a:rPr lang="it-IT" dirty="0"/>
              <a:t> </a:t>
            </a:r>
            <a:r>
              <a:rPr lang="it-IT" dirty="0" err="1"/>
              <a:t>tempor</a:t>
            </a:r>
            <a:r>
              <a:rPr lang="it-IT" dirty="0"/>
              <a:t> </a:t>
            </a:r>
            <a:r>
              <a:rPr lang="it-IT" dirty="0" err="1"/>
              <a:t>incididunt</a:t>
            </a:r>
            <a:r>
              <a:rPr lang="it-IT" dirty="0"/>
              <a:t> ut </a:t>
            </a:r>
            <a:r>
              <a:rPr lang="it-IT" dirty="0" err="1"/>
              <a:t>labore</a:t>
            </a:r>
            <a:r>
              <a:rPr lang="it-IT" dirty="0"/>
              <a:t> et dolore magna </a:t>
            </a:r>
            <a:r>
              <a:rPr lang="it-IT" dirty="0" err="1"/>
              <a:t>aliqua</a:t>
            </a:r>
            <a:r>
              <a:rPr lang="it-IT" dirty="0"/>
              <a:t>. Ut </a:t>
            </a:r>
            <a:r>
              <a:rPr lang="it-IT" dirty="0" err="1"/>
              <a:t>enim</a:t>
            </a:r>
            <a:r>
              <a:rPr lang="it-IT" dirty="0"/>
              <a:t> ad </a:t>
            </a:r>
            <a:r>
              <a:rPr lang="it-IT" dirty="0" err="1"/>
              <a:t>minim</a:t>
            </a:r>
            <a:r>
              <a:rPr lang="it-IT" dirty="0"/>
              <a:t> </a:t>
            </a:r>
            <a:r>
              <a:rPr lang="it-IT" dirty="0" err="1"/>
              <a:t>veniam</a:t>
            </a:r>
            <a:r>
              <a:rPr lang="it-IT" dirty="0"/>
              <a:t>, </a:t>
            </a:r>
            <a:r>
              <a:rPr lang="it-IT" dirty="0" err="1"/>
              <a:t>quis</a:t>
            </a:r>
            <a:r>
              <a:rPr lang="it-IT" dirty="0"/>
              <a:t> </a:t>
            </a:r>
            <a:r>
              <a:rPr lang="it-IT" dirty="0" err="1"/>
              <a:t>nostrud</a:t>
            </a:r>
            <a:r>
              <a:rPr lang="it-IT" dirty="0"/>
              <a:t> </a:t>
            </a:r>
            <a:r>
              <a:rPr lang="it-IT" dirty="0" err="1"/>
              <a:t>exercitation</a:t>
            </a:r>
            <a:r>
              <a:rPr lang="it-IT" dirty="0"/>
              <a:t> </a:t>
            </a:r>
            <a:r>
              <a:rPr lang="it-IT" dirty="0" err="1"/>
              <a:t>ullamco</a:t>
            </a:r>
            <a:r>
              <a:rPr lang="it-IT" dirty="0"/>
              <a:t> </a:t>
            </a:r>
            <a:r>
              <a:rPr lang="it-IT" dirty="0" err="1"/>
              <a:t>laboris</a:t>
            </a:r>
            <a:r>
              <a:rPr lang="it-IT" dirty="0"/>
              <a:t> </a:t>
            </a:r>
            <a:r>
              <a:rPr lang="it-IT" dirty="0" err="1"/>
              <a:t>nisi</a:t>
            </a:r>
            <a:r>
              <a:rPr lang="it-IT" dirty="0"/>
              <a:t> ut </a:t>
            </a:r>
            <a:r>
              <a:rPr lang="it-IT" dirty="0" err="1"/>
              <a:t>aliquip</a:t>
            </a:r>
            <a:r>
              <a:rPr lang="it-IT" dirty="0"/>
              <a:t> ex ea </a:t>
            </a:r>
            <a:r>
              <a:rPr lang="it-IT" dirty="0" err="1"/>
              <a:t>commodo</a:t>
            </a:r>
            <a:r>
              <a:rPr lang="it-IT" dirty="0"/>
              <a:t> </a:t>
            </a:r>
            <a:r>
              <a:rPr lang="it-IT" dirty="0" err="1"/>
              <a:t>consequat</a:t>
            </a:r>
            <a:r>
              <a:rPr lang="it-IT" dirty="0"/>
              <a:t>. </a:t>
            </a:r>
          </a:p>
        </p:txBody>
      </p:sp>
      <p:sp>
        <p:nvSpPr>
          <p:cNvPr id="22" name="Segnaposto data 4"/>
          <p:cNvSpPr>
            <a:spLocks noGrp="1"/>
          </p:cNvSpPr>
          <p:nvPr>
            <p:ph type="dt" sz="half" idx="2"/>
          </p:nvPr>
        </p:nvSpPr>
        <p:spPr>
          <a:xfrm>
            <a:off x="1204913" y="6356350"/>
            <a:ext cx="2133600" cy="365125"/>
          </a:xfrm>
          <a:prstGeom prst="rect">
            <a:avLst/>
          </a:prstGeom>
        </p:spPr>
        <p:txBody>
          <a:bodyPr/>
          <a:lstStyle>
            <a:lvl1pPr>
              <a:defRPr sz="1200" b="1" i="0">
                <a:solidFill>
                  <a:srgbClr val="FFFFFF"/>
                </a:solidFill>
                <a:latin typeface="Helvetica"/>
                <a:cs typeface="Helvetica"/>
              </a:defRPr>
            </a:lvl1pPr>
          </a:lstStyle>
          <a:p>
            <a:endParaRPr lang="it-IT" dirty="0"/>
          </a:p>
        </p:txBody>
      </p:sp>
      <p:sp>
        <p:nvSpPr>
          <p:cNvPr id="23" name="Segnaposto numero diapositiva 5"/>
          <p:cNvSpPr>
            <a:spLocks noGrp="1"/>
          </p:cNvSpPr>
          <p:nvPr>
            <p:ph type="sldNum" sz="quarter" idx="4"/>
          </p:nvPr>
        </p:nvSpPr>
        <p:spPr>
          <a:xfrm>
            <a:off x="6553200" y="6356350"/>
            <a:ext cx="2133600" cy="365125"/>
          </a:xfrm>
          <a:prstGeom prst="rect">
            <a:avLst/>
          </a:prstGeom>
        </p:spPr>
        <p:txBody>
          <a:bodyPr/>
          <a:lstStyle>
            <a:lvl1pPr algn="r">
              <a:defRPr sz="1200" b="1" i="0">
                <a:solidFill>
                  <a:srgbClr val="FFFFFF"/>
                </a:solidFill>
                <a:latin typeface="Helvetica"/>
                <a:cs typeface="Helvetica"/>
              </a:defRPr>
            </a:lvl1pPr>
          </a:lstStyle>
          <a:p>
            <a:fld id="{F524B3C7-180D-8646-B72B-9CC0E4C37EED}" type="slidenum">
              <a:rPr lang="it-IT" smtClean="0"/>
              <a:pPr/>
              <a:t>‹N›</a:t>
            </a:fld>
            <a:endParaRPr lang="it-IT" dirty="0"/>
          </a:p>
        </p:txBody>
      </p:sp>
      <p:sp>
        <p:nvSpPr>
          <p:cNvPr id="24" name="Segnaposto piè di pagina 6"/>
          <p:cNvSpPr txBox="1">
            <a:spLocks/>
          </p:cNvSpPr>
          <p:nvPr userDrawn="1"/>
        </p:nvSpPr>
        <p:spPr>
          <a:xfrm>
            <a:off x="3414713" y="6381750"/>
            <a:ext cx="2311400" cy="365125"/>
          </a:xfrm>
          <a:prstGeom prst="rect">
            <a:avLst/>
          </a:prstGeom>
          <a:noFill/>
        </p:spPr>
        <p:txBody>
          <a:bodyPr/>
          <a:lstStyle>
            <a:defPPr>
              <a:defRPr lang="it-IT"/>
            </a:defPPr>
            <a:lvl1pPr marL="0" algn="l" defTabSz="457200" rtl="0" eaLnBrk="1" latinLnBrk="0" hangingPunct="1">
              <a:defRPr sz="1200" b="1" kern="1200">
                <a:solidFill>
                  <a:schemeClr val="accent1"/>
                </a:solidFill>
                <a:latin typeface="Helvetica"/>
                <a:ea typeface="+mn-ea"/>
                <a:cs typeface="Helvetica"/>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it-IT" sz="1200" b="1" i="0" dirty="0">
                <a:solidFill>
                  <a:srgbClr val="FFFFFF"/>
                </a:solidFill>
                <a:latin typeface="Helvetica"/>
                <a:cs typeface="Helvetica"/>
              </a:rPr>
              <a:t>Logo, Titolo, Evento, Autore</a:t>
            </a:r>
          </a:p>
        </p:txBody>
      </p:sp>
    </p:spTree>
    <p:extLst>
      <p:ext uri="{BB962C8B-B14F-4D97-AF65-F5344CB8AC3E}">
        <p14:creationId xmlns:p14="http://schemas.microsoft.com/office/powerpoint/2010/main" val="2066005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6" name="Rettangolo 5"/>
          <p:cNvSpPr/>
          <p:nvPr userDrawn="1"/>
        </p:nvSpPr>
        <p:spPr>
          <a:xfrm>
            <a:off x="0" y="6235700"/>
            <a:ext cx="9144000" cy="622300"/>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latin typeface="Helvetica"/>
            </a:endParaRPr>
          </a:p>
        </p:txBody>
      </p:sp>
      <p:sp>
        <p:nvSpPr>
          <p:cNvPr id="2" name="Titolo 1"/>
          <p:cNvSpPr>
            <a:spLocks noGrp="1"/>
          </p:cNvSpPr>
          <p:nvPr>
            <p:ph type="title"/>
          </p:nvPr>
        </p:nvSpPr>
        <p:spPr/>
        <p:txBody>
          <a:bodyPr>
            <a:normAutofit/>
          </a:bodyPr>
          <a:lstStyle>
            <a:lvl1pPr>
              <a:defRPr sz="2400" cap="all">
                <a:solidFill>
                  <a:srgbClr val="1E2B86"/>
                </a:solidFill>
              </a:defRPr>
            </a:lvl1pPr>
          </a:lstStyle>
          <a:p>
            <a:r>
              <a:rPr lang="it-IT"/>
              <a:t>Fare clic per modificare lo stile del titolo</a:t>
            </a:r>
            <a:endParaRPr lang="it-IT" dirty="0"/>
          </a:p>
        </p:txBody>
      </p:sp>
      <p:sp>
        <p:nvSpPr>
          <p:cNvPr id="3" name="Segnaposto contenuto 2"/>
          <p:cNvSpPr>
            <a:spLocks noGrp="1"/>
          </p:cNvSpPr>
          <p:nvPr>
            <p:ph sz="half" idx="1"/>
          </p:nvPr>
        </p:nvSpPr>
        <p:spPr>
          <a:xfrm>
            <a:off x="457200" y="1600200"/>
            <a:ext cx="4038600" cy="4525963"/>
          </a:xfrm>
        </p:spPr>
        <p:txBody>
          <a:bodyPr/>
          <a:lstStyle>
            <a:lvl1pPr>
              <a:defRPr sz="2800">
                <a:solidFill>
                  <a:schemeClr val="accent2"/>
                </a:solidFill>
              </a:defRPr>
            </a:lvl1pPr>
            <a:lvl2pPr>
              <a:defRPr sz="2400">
                <a:solidFill>
                  <a:schemeClr val="accent2"/>
                </a:solidFill>
              </a:defRPr>
            </a:lvl2pPr>
            <a:lvl3pPr>
              <a:defRPr sz="2000">
                <a:solidFill>
                  <a:schemeClr val="accent2"/>
                </a:solidFill>
              </a:defRPr>
            </a:lvl3pPr>
            <a:lvl4pPr>
              <a:defRPr sz="1800">
                <a:solidFill>
                  <a:schemeClr val="accent2"/>
                </a:solidFill>
              </a:defRPr>
            </a:lvl4pPr>
            <a:lvl5pPr>
              <a:defRPr sz="1800">
                <a:solidFill>
                  <a:schemeClr val="accent2"/>
                </a:solidFill>
              </a:defRPr>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4" name="Segnaposto contenuto 3"/>
          <p:cNvSpPr>
            <a:spLocks noGrp="1"/>
          </p:cNvSpPr>
          <p:nvPr>
            <p:ph sz="half" idx="2"/>
          </p:nvPr>
        </p:nvSpPr>
        <p:spPr>
          <a:xfrm>
            <a:off x="4648200" y="1600200"/>
            <a:ext cx="4038600" cy="4525963"/>
          </a:xfrm>
        </p:spPr>
        <p:txBody>
          <a:bodyPr/>
          <a:lstStyle>
            <a:lvl1pPr>
              <a:defRPr sz="2800">
                <a:solidFill>
                  <a:schemeClr val="accent2"/>
                </a:solidFill>
              </a:defRPr>
            </a:lvl1pPr>
            <a:lvl2pPr>
              <a:defRPr sz="2400">
                <a:solidFill>
                  <a:schemeClr val="accent2"/>
                </a:solidFill>
              </a:defRPr>
            </a:lvl2pPr>
            <a:lvl3pPr>
              <a:defRPr sz="2000">
                <a:solidFill>
                  <a:schemeClr val="accent2"/>
                </a:solidFill>
              </a:defRPr>
            </a:lvl3pPr>
            <a:lvl4pPr>
              <a:defRPr sz="1800">
                <a:solidFill>
                  <a:schemeClr val="accent2"/>
                </a:solidFill>
              </a:defRPr>
            </a:lvl4pPr>
            <a:lvl5pPr>
              <a:defRPr sz="1800">
                <a:solidFill>
                  <a:schemeClr val="accent2"/>
                </a:solidFill>
              </a:defRPr>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7" name="Segnaposto data 3"/>
          <p:cNvSpPr>
            <a:spLocks noGrp="1"/>
          </p:cNvSpPr>
          <p:nvPr>
            <p:ph type="dt" sz="half" idx="10"/>
          </p:nvPr>
        </p:nvSpPr>
        <p:spPr>
          <a:xfrm>
            <a:off x="457200" y="6356350"/>
            <a:ext cx="2133600" cy="365125"/>
          </a:xfrm>
          <a:prstGeom prst="rect">
            <a:avLst/>
          </a:prstGeom>
          <a:noFill/>
          <a:ln>
            <a:noFill/>
          </a:ln>
        </p:spPr>
        <p:txBody>
          <a:bodyPr vert="horz" lIns="91440" tIns="45720" rIns="91440" bIns="45720" rtlCol="0" anchor="ctr"/>
          <a:lstStyle>
            <a:lvl1pPr algn="l">
              <a:defRPr sz="1200" b="1">
                <a:solidFill>
                  <a:schemeClr val="bg1"/>
                </a:solidFill>
                <a:latin typeface="Helvetica"/>
              </a:defRPr>
            </a:lvl1pPr>
          </a:lstStyle>
          <a:p>
            <a:endParaRPr lang="it-IT" dirty="0"/>
          </a:p>
        </p:txBody>
      </p:sp>
      <p:sp>
        <p:nvSpPr>
          <p:cNvPr id="8" name="Segnaposto numero diapositiva 5"/>
          <p:cNvSpPr>
            <a:spLocks noGrp="1"/>
          </p:cNvSpPr>
          <p:nvPr>
            <p:ph type="sldNum" sz="quarter" idx="4"/>
          </p:nvPr>
        </p:nvSpPr>
        <p:spPr>
          <a:xfrm>
            <a:off x="6553200" y="6356350"/>
            <a:ext cx="2133600" cy="365125"/>
          </a:xfrm>
          <a:prstGeom prst="rect">
            <a:avLst/>
          </a:prstGeom>
          <a:noFill/>
        </p:spPr>
        <p:txBody>
          <a:bodyPr vert="horz" lIns="91440" tIns="45720" rIns="91440" bIns="45720" rtlCol="0" anchor="ctr"/>
          <a:lstStyle>
            <a:lvl1pPr algn="r">
              <a:defRPr sz="1200" b="1">
                <a:solidFill>
                  <a:schemeClr val="bg1"/>
                </a:solidFill>
                <a:latin typeface="Helvetica"/>
              </a:defRPr>
            </a:lvl1pPr>
          </a:lstStyle>
          <a:p>
            <a:fld id="{F524B3C7-180D-8646-B72B-9CC0E4C37EED}" type="slidenum">
              <a:rPr lang="it-IT" smtClean="0"/>
              <a:pPr/>
              <a:t>‹N›</a:t>
            </a:fld>
            <a:endParaRPr lang="it-IT" dirty="0"/>
          </a:p>
        </p:txBody>
      </p:sp>
      <p:sp>
        <p:nvSpPr>
          <p:cNvPr id="9" name="Segnaposto piè di pagina 4"/>
          <p:cNvSpPr>
            <a:spLocks noGrp="1"/>
          </p:cNvSpPr>
          <p:nvPr>
            <p:ph type="ftr" sz="quarter" idx="3"/>
          </p:nvPr>
        </p:nvSpPr>
        <p:spPr>
          <a:xfrm>
            <a:off x="3124200" y="6356350"/>
            <a:ext cx="2895600" cy="365125"/>
          </a:xfrm>
          <a:prstGeom prst="rect">
            <a:avLst/>
          </a:prstGeom>
          <a:noFill/>
        </p:spPr>
        <p:txBody>
          <a:bodyPr/>
          <a:lstStyle>
            <a:lvl1pPr>
              <a:defRPr sz="1200" b="1">
                <a:solidFill>
                  <a:schemeClr val="bg1"/>
                </a:solidFill>
                <a:latin typeface="Helvetica"/>
                <a:cs typeface="Helvetica"/>
              </a:defRPr>
            </a:lvl1pPr>
          </a:lstStyle>
          <a:p>
            <a:endParaRPr lang="it-IT" dirty="0"/>
          </a:p>
        </p:txBody>
      </p:sp>
    </p:spTree>
    <p:extLst>
      <p:ext uri="{BB962C8B-B14F-4D97-AF65-F5344CB8AC3E}">
        <p14:creationId xmlns:p14="http://schemas.microsoft.com/office/powerpoint/2010/main" val="1882635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uoto">
    <p:spTree>
      <p:nvGrpSpPr>
        <p:cNvPr id="1" name=""/>
        <p:cNvGrpSpPr/>
        <p:nvPr/>
      </p:nvGrpSpPr>
      <p:grpSpPr>
        <a:xfrm>
          <a:off x="0" y="0"/>
          <a:ext cx="0" cy="0"/>
          <a:chOff x="0" y="0"/>
          <a:chExt cx="0" cy="0"/>
        </a:xfrm>
      </p:grpSpPr>
      <p:sp>
        <p:nvSpPr>
          <p:cNvPr id="8" name="Rettangolo 7"/>
          <p:cNvSpPr/>
          <p:nvPr userDrawn="1"/>
        </p:nvSpPr>
        <p:spPr>
          <a:xfrm>
            <a:off x="0" y="6235700"/>
            <a:ext cx="9144000" cy="622300"/>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latin typeface="Helvetica"/>
            </a:endParaRPr>
          </a:p>
        </p:txBody>
      </p:sp>
      <p:sp>
        <p:nvSpPr>
          <p:cNvPr id="2" name="Segnaposto data 1"/>
          <p:cNvSpPr>
            <a:spLocks noGrp="1"/>
          </p:cNvSpPr>
          <p:nvPr>
            <p:ph type="dt" sz="half" idx="10"/>
          </p:nvPr>
        </p:nvSpPr>
        <p:spPr>
          <a:xfrm>
            <a:off x="457200" y="6356350"/>
            <a:ext cx="2133600" cy="365125"/>
          </a:xfrm>
          <a:prstGeom prst="rect">
            <a:avLst/>
          </a:prstGeom>
        </p:spPr>
        <p:txBody>
          <a:bodyPr/>
          <a:lstStyle>
            <a:lvl1pPr>
              <a:defRPr sz="1200" b="1" i="0">
                <a:solidFill>
                  <a:schemeClr val="bg1"/>
                </a:solidFill>
                <a:latin typeface="Helvetica"/>
                <a:cs typeface="Helvetica"/>
              </a:defRPr>
            </a:lvl1pPr>
          </a:lstStyle>
          <a:p>
            <a:endParaRPr lang="it-IT"/>
          </a:p>
        </p:txBody>
      </p:sp>
      <p:sp>
        <p:nvSpPr>
          <p:cNvPr id="3" name="Segnaposto piè di pagina 2"/>
          <p:cNvSpPr>
            <a:spLocks noGrp="1"/>
          </p:cNvSpPr>
          <p:nvPr>
            <p:ph type="ftr" sz="quarter" idx="11"/>
          </p:nvPr>
        </p:nvSpPr>
        <p:spPr>
          <a:xfrm>
            <a:off x="3124200" y="6356350"/>
            <a:ext cx="2895600" cy="365125"/>
          </a:xfrm>
          <a:prstGeom prst="rect">
            <a:avLst/>
          </a:prstGeom>
        </p:spPr>
        <p:txBody>
          <a:bodyPr/>
          <a:lstStyle>
            <a:lvl1pPr>
              <a:defRPr sz="1200" b="1" i="0">
                <a:solidFill>
                  <a:schemeClr val="bg1"/>
                </a:solidFill>
                <a:latin typeface="Helvetica"/>
                <a:cs typeface="Helvetica"/>
              </a:defRPr>
            </a:lvl1pPr>
          </a:lstStyle>
          <a:p>
            <a:endParaRPr lang="it-IT" dirty="0"/>
          </a:p>
        </p:txBody>
      </p:sp>
      <p:sp>
        <p:nvSpPr>
          <p:cNvPr id="4" name="Segnaposto numero diapositiva 3"/>
          <p:cNvSpPr>
            <a:spLocks noGrp="1"/>
          </p:cNvSpPr>
          <p:nvPr>
            <p:ph type="sldNum" sz="quarter" idx="12"/>
          </p:nvPr>
        </p:nvSpPr>
        <p:spPr>
          <a:xfrm>
            <a:off x="6553200" y="6356350"/>
            <a:ext cx="2133600" cy="365125"/>
          </a:xfrm>
          <a:prstGeom prst="rect">
            <a:avLst/>
          </a:prstGeom>
        </p:spPr>
        <p:txBody>
          <a:bodyPr/>
          <a:lstStyle>
            <a:lvl1pPr algn="r">
              <a:defRPr sz="1200" b="1" i="0">
                <a:solidFill>
                  <a:schemeClr val="bg1"/>
                </a:solidFill>
                <a:latin typeface="Helvetica"/>
                <a:cs typeface="Helvetica"/>
              </a:defRPr>
            </a:lvl1pPr>
          </a:lstStyle>
          <a:p>
            <a:fld id="{F524B3C7-180D-8646-B72B-9CC0E4C37EED}" type="slidenum">
              <a:rPr lang="it-IT" smtClean="0"/>
              <a:pPr/>
              <a:t>‹N›</a:t>
            </a:fld>
            <a:endParaRPr lang="it-IT" dirty="0"/>
          </a:p>
        </p:txBody>
      </p:sp>
      <p:sp>
        <p:nvSpPr>
          <p:cNvPr id="10" name="Titolo 1"/>
          <p:cNvSpPr>
            <a:spLocks noGrp="1"/>
          </p:cNvSpPr>
          <p:nvPr>
            <p:ph type="title" hasCustomPrompt="1"/>
          </p:nvPr>
        </p:nvSpPr>
        <p:spPr>
          <a:xfrm>
            <a:off x="457200" y="274638"/>
            <a:ext cx="5156200" cy="1143000"/>
          </a:xfrm>
        </p:spPr>
        <p:txBody>
          <a:bodyPr/>
          <a:lstStyle>
            <a:lvl1pPr>
              <a:defRPr>
                <a:solidFill>
                  <a:srgbClr val="1E2B86"/>
                </a:solidFill>
              </a:defRPr>
            </a:lvl1pPr>
          </a:lstStyle>
          <a:p>
            <a:r>
              <a:rPr lang="it-IT" dirty="0"/>
              <a:t>FARE CLIC PER MODIFICARE STILE</a:t>
            </a:r>
          </a:p>
        </p:txBody>
      </p:sp>
      <p:sp>
        <p:nvSpPr>
          <p:cNvPr id="12" name="Segnaposto contenuto 11"/>
          <p:cNvSpPr>
            <a:spLocks noGrp="1"/>
          </p:cNvSpPr>
          <p:nvPr>
            <p:ph sz="quarter" idx="13" hasCustomPrompt="1"/>
          </p:nvPr>
        </p:nvSpPr>
        <p:spPr>
          <a:xfrm>
            <a:off x="3924300" y="1974850"/>
            <a:ext cx="4953000" cy="3486150"/>
          </a:xfrm>
        </p:spPr>
        <p:txBody>
          <a:bodyPr/>
          <a:lstStyle>
            <a:lvl1pPr marL="0" marR="0" indent="0" algn="just" defTabSz="457200" rtl="0" eaLnBrk="1" fontAlgn="auto" latinLnBrk="0" hangingPunct="1">
              <a:lnSpc>
                <a:spcPct val="100000"/>
              </a:lnSpc>
              <a:spcBef>
                <a:spcPts val="0"/>
              </a:spcBef>
              <a:spcAft>
                <a:spcPts val="0"/>
              </a:spcAft>
              <a:buClr>
                <a:schemeClr val="accent4"/>
              </a:buClr>
              <a:buSzTx/>
              <a:buFontTx/>
              <a:buNone/>
              <a:tabLst/>
              <a:defRPr/>
            </a:lvl1pPr>
          </a:lstStyle>
          <a:p>
            <a:pPr algn="just"/>
            <a:r>
              <a:rPr lang="it-IT" sz="1400" dirty="0" err="1">
                <a:solidFill>
                  <a:srgbClr val="000000"/>
                </a:solidFill>
              </a:rPr>
              <a:t>Sed</a:t>
            </a:r>
            <a:r>
              <a:rPr lang="it-IT" sz="1400" dirty="0">
                <a:solidFill>
                  <a:srgbClr val="000000"/>
                </a:solidFill>
              </a:rPr>
              <a:t> ut </a:t>
            </a:r>
            <a:r>
              <a:rPr lang="it-IT" sz="1400" dirty="0" err="1">
                <a:solidFill>
                  <a:srgbClr val="000000"/>
                </a:solidFill>
              </a:rPr>
              <a:t>perspiciatis</a:t>
            </a:r>
            <a:r>
              <a:rPr lang="it-IT" sz="1400" dirty="0">
                <a:solidFill>
                  <a:srgbClr val="000000"/>
                </a:solidFill>
              </a:rPr>
              <a:t> </a:t>
            </a:r>
            <a:r>
              <a:rPr lang="it-IT" sz="1400" dirty="0" err="1">
                <a:solidFill>
                  <a:srgbClr val="000000"/>
                </a:solidFill>
              </a:rPr>
              <a:t>unde</a:t>
            </a:r>
            <a:r>
              <a:rPr lang="it-IT" sz="1400" dirty="0">
                <a:solidFill>
                  <a:srgbClr val="000000"/>
                </a:solidFill>
              </a:rPr>
              <a:t> </a:t>
            </a:r>
            <a:r>
              <a:rPr lang="it-IT" sz="1400" dirty="0" err="1">
                <a:solidFill>
                  <a:srgbClr val="000000"/>
                </a:solidFill>
              </a:rPr>
              <a:t>omnis</a:t>
            </a:r>
            <a:r>
              <a:rPr lang="it-IT" sz="1400" dirty="0">
                <a:solidFill>
                  <a:srgbClr val="000000"/>
                </a:solidFill>
              </a:rPr>
              <a:t> </a:t>
            </a:r>
            <a:r>
              <a:rPr lang="it-IT" sz="1400" dirty="0" err="1">
                <a:solidFill>
                  <a:srgbClr val="000000"/>
                </a:solidFill>
              </a:rPr>
              <a:t>iste</a:t>
            </a:r>
            <a:r>
              <a:rPr lang="it-IT" sz="1400" dirty="0">
                <a:solidFill>
                  <a:srgbClr val="000000"/>
                </a:solidFill>
              </a:rPr>
              <a:t> </a:t>
            </a:r>
            <a:r>
              <a:rPr lang="it-IT" sz="1400" dirty="0" err="1">
                <a:solidFill>
                  <a:srgbClr val="000000"/>
                </a:solidFill>
              </a:rPr>
              <a:t>natus</a:t>
            </a:r>
            <a:r>
              <a:rPr lang="it-IT" sz="1400" dirty="0">
                <a:solidFill>
                  <a:srgbClr val="000000"/>
                </a:solidFill>
              </a:rPr>
              <a:t> </a:t>
            </a:r>
            <a:r>
              <a:rPr lang="it-IT" sz="1400" dirty="0" err="1">
                <a:solidFill>
                  <a:srgbClr val="000000"/>
                </a:solidFill>
              </a:rPr>
              <a:t>error</a:t>
            </a:r>
            <a:r>
              <a:rPr lang="it-IT" sz="1400" dirty="0">
                <a:solidFill>
                  <a:srgbClr val="000000"/>
                </a:solidFill>
              </a:rPr>
              <a:t> </a:t>
            </a:r>
            <a:r>
              <a:rPr lang="it-IT" sz="1400" dirty="0" err="1">
                <a:solidFill>
                  <a:srgbClr val="000000"/>
                </a:solidFill>
              </a:rPr>
              <a:t>sit</a:t>
            </a:r>
            <a:r>
              <a:rPr lang="it-IT" sz="1400" dirty="0">
                <a:solidFill>
                  <a:srgbClr val="000000"/>
                </a:solidFill>
              </a:rPr>
              <a:t> </a:t>
            </a:r>
            <a:r>
              <a:rPr lang="it-IT" sz="1400" dirty="0" err="1">
                <a:solidFill>
                  <a:srgbClr val="000000"/>
                </a:solidFill>
              </a:rPr>
              <a:t>voluptatem</a:t>
            </a:r>
            <a:r>
              <a:rPr lang="it-IT" sz="1400" dirty="0">
                <a:solidFill>
                  <a:srgbClr val="000000"/>
                </a:solidFill>
              </a:rPr>
              <a:t> </a:t>
            </a:r>
            <a:r>
              <a:rPr lang="it-IT" sz="1400" dirty="0" err="1">
                <a:solidFill>
                  <a:srgbClr val="000000"/>
                </a:solidFill>
              </a:rPr>
              <a:t>accusantium</a:t>
            </a:r>
            <a:r>
              <a:rPr lang="it-IT" sz="1400" dirty="0">
                <a:solidFill>
                  <a:srgbClr val="000000"/>
                </a:solidFill>
              </a:rPr>
              <a:t> </a:t>
            </a:r>
            <a:r>
              <a:rPr lang="it-IT" sz="1400" dirty="0" err="1">
                <a:solidFill>
                  <a:srgbClr val="000000"/>
                </a:solidFill>
              </a:rPr>
              <a:t>doloremque</a:t>
            </a:r>
            <a:r>
              <a:rPr lang="it-IT" sz="1400" dirty="0">
                <a:solidFill>
                  <a:srgbClr val="000000"/>
                </a:solidFill>
              </a:rPr>
              <a:t> </a:t>
            </a:r>
            <a:r>
              <a:rPr lang="it-IT" sz="1400" dirty="0" err="1">
                <a:solidFill>
                  <a:srgbClr val="000000"/>
                </a:solidFill>
              </a:rPr>
              <a:t>laudantium</a:t>
            </a:r>
            <a:r>
              <a:rPr lang="it-IT" sz="1400" dirty="0">
                <a:solidFill>
                  <a:srgbClr val="000000"/>
                </a:solidFill>
              </a:rPr>
              <a:t>, </a:t>
            </a:r>
            <a:r>
              <a:rPr lang="it-IT" sz="1400" dirty="0" err="1">
                <a:solidFill>
                  <a:srgbClr val="000000"/>
                </a:solidFill>
              </a:rPr>
              <a:t>totam</a:t>
            </a:r>
            <a:r>
              <a:rPr lang="it-IT" sz="1400" dirty="0">
                <a:solidFill>
                  <a:srgbClr val="000000"/>
                </a:solidFill>
              </a:rPr>
              <a:t> rem </a:t>
            </a:r>
            <a:r>
              <a:rPr lang="it-IT" sz="1400" dirty="0" err="1">
                <a:solidFill>
                  <a:srgbClr val="000000"/>
                </a:solidFill>
              </a:rPr>
              <a:t>aperiam</a:t>
            </a:r>
            <a:r>
              <a:rPr lang="it-IT" sz="1400" dirty="0">
                <a:solidFill>
                  <a:srgbClr val="000000"/>
                </a:solidFill>
              </a:rPr>
              <a:t>, </a:t>
            </a:r>
            <a:r>
              <a:rPr lang="it-IT" sz="1400" dirty="0" err="1">
                <a:solidFill>
                  <a:srgbClr val="000000"/>
                </a:solidFill>
              </a:rPr>
              <a:t>eaque</a:t>
            </a:r>
            <a:r>
              <a:rPr lang="it-IT" sz="1400" dirty="0">
                <a:solidFill>
                  <a:srgbClr val="000000"/>
                </a:solidFill>
              </a:rPr>
              <a:t> </a:t>
            </a:r>
            <a:r>
              <a:rPr lang="it-IT" sz="1400" dirty="0" err="1">
                <a:solidFill>
                  <a:srgbClr val="000000"/>
                </a:solidFill>
              </a:rPr>
              <a:t>ipsa</a:t>
            </a:r>
            <a:r>
              <a:rPr lang="it-IT" sz="1400" dirty="0">
                <a:solidFill>
                  <a:srgbClr val="000000"/>
                </a:solidFill>
              </a:rPr>
              <a:t> </a:t>
            </a:r>
            <a:r>
              <a:rPr lang="it-IT" sz="1400" dirty="0" err="1">
                <a:solidFill>
                  <a:srgbClr val="000000"/>
                </a:solidFill>
              </a:rPr>
              <a:t>quae</a:t>
            </a:r>
            <a:r>
              <a:rPr lang="it-IT" sz="1400" dirty="0">
                <a:solidFill>
                  <a:srgbClr val="000000"/>
                </a:solidFill>
              </a:rPr>
              <a:t> ab </a:t>
            </a:r>
            <a:r>
              <a:rPr lang="it-IT" sz="1400" dirty="0" err="1">
                <a:solidFill>
                  <a:srgbClr val="000000"/>
                </a:solidFill>
              </a:rPr>
              <a:t>illo</a:t>
            </a:r>
            <a:r>
              <a:rPr lang="it-IT" sz="1400" dirty="0">
                <a:solidFill>
                  <a:srgbClr val="000000"/>
                </a:solidFill>
              </a:rPr>
              <a:t> inventore </a:t>
            </a:r>
            <a:r>
              <a:rPr lang="it-IT" sz="1400" dirty="0" err="1">
                <a:solidFill>
                  <a:srgbClr val="000000"/>
                </a:solidFill>
              </a:rPr>
              <a:t>veritatis</a:t>
            </a:r>
            <a:r>
              <a:rPr lang="it-IT" sz="1400" dirty="0">
                <a:solidFill>
                  <a:srgbClr val="000000"/>
                </a:solidFill>
              </a:rPr>
              <a:t> et quasi </a:t>
            </a:r>
            <a:r>
              <a:rPr lang="it-IT" sz="1400" dirty="0" err="1">
                <a:solidFill>
                  <a:srgbClr val="000000"/>
                </a:solidFill>
              </a:rPr>
              <a:t>architecto</a:t>
            </a:r>
            <a:r>
              <a:rPr lang="it-IT" sz="1400" dirty="0">
                <a:solidFill>
                  <a:srgbClr val="000000"/>
                </a:solidFill>
              </a:rPr>
              <a:t> </a:t>
            </a:r>
            <a:r>
              <a:rPr lang="it-IT" sz="1400" dirty="0" err="1">
                <a:solidFill>
                  <a:srgbClr val="000000"/>
                </a:solidFill>
              </a:rPr>
              <a:t>beatae</a:t>
            </a:r>
            <a:r>
              <a:rPr lang="it-IT" sz="1400" dirty="0">
                <a:solidFill>
                  <a:srgbClr val="000000"/>
                </a:solidFill>
              </a:rPr>
              <a:t> vitae </a:t>
            </a:r>
            <a:r>
              <a:rPr lang="it-IT" sz="1400" dirty="0" err="1">
                <a:solidFill>
                  <a:srgbClr val="000000"/>
                </a:solidFill>
              </a:rPr>
              <a:t>dicta</a:t>
            </a:r>
            <a:r>
              <a:rPr lang="it-IT" sz="1400" dirty="0">
                <a:solidFill>
                  <a:srgbClr val="000000"/>
                </a:solidFill>
              </a:rPr>
              <a:t> </a:t>
            </a:r>
            <a:r>
              <a:rPr lang="it-IT" sz="1400" dirty="0" err="1">
                <a:solidFill>
                  <a:srgbClr val="000000"/>
                </a:solidFill>
              </a:rPr>
              <a:t>sunt</a:t>
            </a:r>
            <a:r>
              <a:rPr lang="it-IT" sz="1400" dirty="0">
                <a:solidFill>
                  <a:srgbClr val="000000"/>
                </a:solidFill>
              </a:rPr>
              <a:t> </a:t>
            </a:r>
            <a:r>
              <a:rPr lang="it-IT" sz="1400" dirty="0" err="1">
                <a:solidFill>
                  <a:srgbClr val="000000"/>
                </a:solidFill>
              </a:rPr>
              <a:t>explicabo</a:t>
            </a:r>
            <a:r>
              <a:rPr lang="it-IT" sz="1400" dirty="0">
                <a:solidFill>
                  <a:srgbClr val="000000"/>
                </a:solidFill>
              </a:rPr>
              <a:t>. </a:t>
            </a:r>
          </a:p>
          <a:p>
            <a:pPr algn="just"/>
            <a:endParaRPr lang="it-IT" sz="1400" dirty="0">
              <a:solidFill>
                <a:srgbClr val="000000"/>
              </a:solidFill>
            </a:endParaRPr>
          </a:p>
          <a:p>
            <a:pPr marL="285750" indent="-285750" algn="just">
              <a:buClr>
                <a:schemeClr val="accent3"/>
              </a:buClr>
              <a:buFont typeface="Arial"/>
              <a:buChar char="•"/>
            </a:pPr>
            <a:r>
              <a:rPr lang="it-IT" sz="1400" dirty="0" err="1">
                <a:solidFill>
                  <a:srgbClr val="000000"/>
                </a:solidFill>
              </a:rPr>
              <a:t>Lorem</a:t>
            </a:r>
            <a:r>
              <a:rPr lang="it-IT" sz="1400" dirty="0">
                <a:solidFill>
                  <a:srgbClr val="000000"/>
                </a:solidFill>
              </a:rPr>
              <a:t> </a:t>
            </a:r>
            <a:r>
              <a:rPr lang="it-IT" sz="1400" dirty="0" err="1">
                <a:solidFill>
                  <a:srgbClr val="000000"/>
                </a:solidFill>
              </a:rPr>
              <a:t>ipsum</a:t>
            </a:r>
            <a:r>
              <a:rPr lang="it-IT" sz="1400" dirty="0">
                <a:solidFill>
                  <a:srgbClr val="000000"/>
                </a:solidFill>
              </a:rPr>
              <a:t> 1</a:t>
            </a:r>
          </a:p>
          <a:p>
            <a:pPr marL="285750" indent="-285750" algn="just">
              <a:buClr>
                <a:schemeClr val="accent3"/>
              </a:buClr>
              <a:buFont typeface="Arial"/>
              <a:buChar char="•"/>
            </a:pPr>
            <a:r>
              <a:rPr lang="it-IT" sz="1400" dirty="0" err="1">
                <a:solidFill>
                  <a:srgbClr val="000000"/>
                </a:solidFill>
              </a:rPr>
              <a:t>Lorem</a:t>
            </a:r>
            <a:r>
              <a:rPr lang="it-IT" sz="1400" dirty="0">
                <a:solidFill>
                  <a:srgbClr val="000000"/>
                </a:solidFill>
              </a:rPr>
              <a:t> </a:t>
            </a:r>
            <a:r>
              <a:rPr lang="it-IT" sz="1400" dirty="0" err="1">
                <a:solidFill>
                  <a:srgbClr val="000000"/>
                </a:solidFill>
              </a:rPr>
              <a:t>ipsum</a:t>
            </a:r>
            <a:r>
              <a:rPr lang="it-IT" sz="1400" dirty="0">
                <a:solidFill>
                  <a:srgbClr val="000000"/>
                </a:solidFill>
              </a:rPr>
              <a:t> 2</a:t>
            </a:r>
          </a:p>
          <a:p>
            <a:pPr marL="742950" lvl="1" indent="-285750" algn="just">
              <a:buClr>
                <a:schemeClr val="tx2"/>
              </a:buClr>
              <a:buFont typeface="Arial"/>
              <a:buChar char="•"/>
            </a:pPr>
            <a:r>
              <a:rPr lang="it-IT" sz="1400" dirty="0" err="1">
                <a:solidFill>
                  <a:srgbClr val="000000"/>
                </a:solidFill>
              </a:rPr>
              <a:t>Lorem</a:t>
            </a:r>
            <a:r>
              <a:rPr lang="it-IT" sz="1400" dirty="0">
                <a:solidFill>
                  <a:srgbClr val="000000"/>
                </a:solidFill>
              </a:rPr>
              <a:t> </a:t>
            </a:r>
            <a:r>
              <a:rPr lang="it-IT" sz="1400" dirty="0" err="1">
                <a:solidFill>
                  <a:srgbClr val="000000"/>
                </a:solidFill>
              </a:rPr>
              <a:t>ipsum</a:t>
            </a:r>
            <a:r>
              <a:rPr lang="it-IT" sz="1400" dirty="0">
                <a:solidFill>
                  <a:srgbClr val="000000"/>
                </a:solidFill>
              </a:rPr>
              <a:t> 3</a:t>
            </a:r>
          </a:p>
          <a:p>
            <a:pPr marL="742950" lvl="1" indent="-285750" algn="just">
              <a:buClr>
                <a:schemeClr val="tx2"/>
              </a:buClr>
              <a:buFont typeface="Arial"/>
              <a:buChar char="•"/>
            </a:pPr>
            <a:r>
              <a:rPr lang="it-IT" sz="1400" dirty="0" err="1">
                <a:solidFill>
                  <a:srgbClr val="000000"/>
                </a:solidFill>
              </a:rPr>
              <a:t>Lorem</a:t>
            </a:r>
            <a:r>
              <a:rPr lang="it-IT" sz="1400" dirty="0">
                <a:solidFill>
                  <a:srgbClr val="000000"/>
                </a:solidFill>
              </a:rPr>
              <a:t> </a:t>
            </a:r>
            <a:r>
              <a:rPr lang="it-IT" sz="1400" dirty="0" err="1">
                <a:solidFill>
                  <a:srgbClr val="000000"/>
                </a:solidFill>
              </a:rPr>
              <a:t>Ipsum</a:t>
            </a:r>
            <a:r>
              <a:rPr lang="it-IT" sz="1400" dirty="0">
                <a:solidFill>
                  <a:srgbClr val="000000"/>
                </a:solidFill>
              </a:rPr>
              <a:t> 4</a:t>
            </a:r>
          </a:p>
          <a:p>
            <a:pPr marL="0" indent="0" algn="just">
              <a:buFont typeface="Arial"/>
              <a:buNone/>
            </a:pPr>
            <a:endParaRPr lang="it-IT" sz="1400" dirty="0">
              <a:solidFill>
                <a:srgbClr val="000000"/>
              </a:solidFill>
            </a:endParaRPr>
          </a:p>
          <a:p>
            <a:pPr algn="just"/>
            <a:r>
              <a:rPr lang="it-IT" sz="1400" dirty="0" err="1">
                <a:solidFill>
                  <a:srgbClr val="000000"/>
                </a:solidFill>
              </a:rPr>
              <a:t>Sed</a:t>
            </a:r>
            <a:r>
              <a:rPr lang="it-IT" sz="1400" dirty="0">
                <a:solidFill>
                  <a:srgbClr val="000000"/>
                </a:solidFill>
              </a:rPr>
              <a:t> ut </a:t>
            </a:r>
            <a:r>
              <a:rPr lang="it-IT" sz="1400" dirty="0" err="1">
                <a:solidFill>
                  <a:srgbClr val="000000"/>
                </a:solidFill>
              </a:rPr>
              <a:t>perspiciatis</a:t>
            </a:r>
            <a:r>
              <a:rPr lang="it-IT" sz="1400" dirty="0">
                <a:solidFill>
                  <a:srgbClr val="000000"/>
                </a:solidFill>
              </a:rPr>
              <a:t> </a:t>
            </a:r>
            <a:r>
              <a:rPr lang="it-IT" sz="1400" dirty="0" err="1">
                <a:solidFill>
                  <a:srgbClr val="000000"/>
                </a:solidFill>
              </a:rPr>
              <a:t>unde</a:t>
            </a:r>
            <a:r>
              <a:rPr lang="it-IT" sz="1400" dirty="0">
                <a:solidFill>
                  <a:srgbClr val="000000"/>
                </a:solidFill>
              </a:rPr>
              <a:t> </a:t>
            </a:r>
            <a:r>
              <a:rPr lang="it-IT" sz="1400" dirty="0" err="1">
                <a:solidFill>
                  <a:srgbClr val="000000"/>
                </a:solidFill>
              </a:rPr>
              <a:t>omnis</a:t>
            </a:r>
            <a:r>
              <a:rPr lang="it-IT" sz="1400" dirty="0">
                <a:solidFill>
                  <a:srgbClr val="000000"/>
                </a:solidFill>
              </a:rPr>
              <a:t> </a:t>
            </a:r>
            <a:r>
              <a:rPr lang="it-IT" sz="1400" dirty="0" err="1">
                <a:solidFill>
                  <a:srgbClr val="000000"/>
                </a:solidFill>
              </a:rPr>
              <a:t>iste</a:t>
            </a:r>
            <a:r>
              <a:rPr lang="it-IT" sz="1400" dirty="0">
                <a:solidFill>
                  <a:srgbClr val="000000"/>
                </a:solidFill>
              </a:rPr>
              <a:t> </a:t>
            </a:r>
            <a:r>
              <a:rPr lang="it-IT" sz="1400" dirty="0" err="1">
                <a:solidFill>
                  <a:srgbClr val="000000"/>
                </a:solidFill>
              </a:rPr>
              <a:t>natus</a:t>
            </a:r>
            <a:r>
              <a:rPr lang="it-IT" sz="1400" dirty="0">
                <a:solidFill>
                  <a:srgbClr val="000000"/>
                </a:solidFill>
              </a:rPr>
              <a:t> </a:t>
            </a:r>
            <a:r>
              <a:rPr lang="it-IT" sz="1400" dirty="0" err="1">
                <a:solidFill>
                  <a:srgbClr val="000000"/>
                </a:solidFill>
              </a:rPr>
              <a:t>error</a:t>
            </a:r>
            <a:r>
              <a:rPr lang="it-IT" sz="1400" dirty="0">
                <a:solidFill>
                  <a:srgbClr val="000000"/>
                </a:solidFill>
              </a:rPr>
              <a:t> </a:t>
            </a:r>
            <a:r>
              <a:rPr lang="it-IT" sz="1400" dirty="0" err="1">
                <a:solidFill>
                  <a:srgbClr val="000000"/>
                </a:solidFill>
              </a:rPr>
              <a:t>sit</a:t>
            </a:r>
            <a:r>
              <a:rPr lang="it-IT" sz="1400" dirty="0">
                <a:solidFill>
                  <a:srgbClr val="000000"/>
                </a:solidFill>
              </a:rPr>
              <a:t> </a:t>
            </a:r>
            <a:r>
              <a:rPr lang="it-IT" sz="1400" dirty="0" err="1">
                <a:solidFill>
                  <a:srgbClr val="000000"/>
                </a:solidFill>
              </a:rPr>
              <a:t>voluptatem</a:t>
            </a:r>
            <a:r>
              <a:rPr lang="it-IT" sz="1400" dirty="0">
                <a:solidFill>
                  <a:srgbClr val="000000"/>
                </a:solidFill>
              </a:rPr>
              <a:t> </a:t>
            </a:r>
            <a:r>
              <a:rPr lang="it-IT" sz="1400" dirty="0" err="1">
                <a:solidFill>
                  <a:srgbClr val="000000"/>
                </a:solidFill>
              </a:rPr>
              <a:t>accusantium</a:t>
            </a:r>
            <a:r>
              <a:rPr lang="it-IT" sz="1400" dirty="0">
                <a:solidFill>
                  <a:srgbClr val="000000"/>
                </a:solidFill>
              </a:rPr>
              <a:t> </a:t>
            </a:r>
            <a:r>
              <a:rPr lang="it-IT" sz="1400" dirty="0" err="1">
                <a:solidFill>
                  <a:srgbClr val="000000"/>
                </a:solidFill>
              </a:rPr>
              <a:t>doloremque</a:t>
            </a:r>
            <a:r>
              <a:rPr lang="it-IT" sz="1400" dirty="0">
                <a:solidFill>
                  <a:srgbClr val="000000"/>
                </a:solidFill>
              </a:rPr>
              <a:t> </a:t>
            </a:r>
            <a:r>
              <a:rPr lang="it-IT" sz="1400" dirty="0" err="1">
                <a:solidFill>
                  <a:srgbClr val="000000"/>
                </a:solidFill>
              </a:rPr>
              <a:t>laudantium</a:t>
            </a:r>
            <a:r>
              <a:rPr lang="it-IT" sz="1400" dirty="0">
                <a:solidFill>
                  <a:srgbClr val="000000"/>
                </a:solidFill>
              </a:rPr>
              <a:t>, </a:t>
            </a:r>
            <a:r>
              <a:rPr lang="it-IT" sz="1400" dirty="0" err="1">
                <a:solidFill>
                  <a:srgbClr val="000000"/>
                </a:solidFill>
              </a:rPr>
              <a:t>totam</a:t>
            </a:r>
            <a:r>
              <a:rPr lang="it-IT" sz="1400" dirty="0">
                <a:solidFill>
                  <a:srgbClr val="000000"/>
                </a:solidFill>
              </a:rPr>
              <a:t> rem </a:t>
            </a:r>
            <a:r>
              <a:rPr lang="it-IT" sz="1400" dirty="0" err="1">
                <a:solidFill>
                  <a:srgbClr val="000000"/>
                </a:solidFill>
              </a:rPr>
              <a:t>aperiam</a:t>
            </a:r>
            <a:r>
              <a:rPr lang="it-IT" sz="1400" dirty="0">
                <a:solidFill>
                  <a:srgbClr val="000000"/>
                </a:solidFill>
              </a:rPr>
              <a:t>, </a:t>
            </a:r>
            <a:r>
              <a:rPr lang="it-IT" sz="1400" dirty="0" err="1">
                <a:solidFill>
                  <a:srgbClr val="000000"/>
                </a:solidFill>
              </a:rPr>
              <a:t>eaque</a:t>
            </a:r>
            <a:r>
              <a:rPr lang="it-IT" sz="1400" dirty="0">
                <a:solidFill>
                  <a:srgbClr val="000000"/>
                </a:solidFill>
              </a:rPr>
              <a:t> </a:t>
            </a:r>
            <a:r>
              <a:rPr lang="it-IT" sz="1400" dirty="0" err="1">
                <a:solidFill>
                  <a:srgbClr val="000000"/>
                </a:solidFill>
              </a:rPr>
              <a:t>ipsa</a:t>
            </a:r>
            <a:r>
              <a:rPr lang="it-IT" sz="1400" dirty="0">
                <a:solidFill>
                  <a:srgbClr val="000000"/>
                </a:solidFill>
              </a:rPr>
              <a:t> </a:t>
            </a:r>
            <a:r>
              <a:rPr lang="it-IT" sz="1400" dirty="0" err="1">
                <a:solidFill>
                  <a:srgbClr val="000000"/>
                </a:solidFill>
              </a:rPr>
              <a:t>quae</a:t>
            </a:r>
            <a:r>
              <a:rPr lang="it-IT" sz="1400" dirty="0">
                <a:solidFill>
                  <a:srgbClr val="000000"/>
                </a:solidFill>
              </a:rPr>
              <a:t> ab </a:t>
            </a:r>
            <a:r>
              <a:rPr lang="it-IT" sz="1400" dirty="0" err="1">
                <a:solidFill>
                  <a:srgbClr val="000000"/>
                </a:solidFill>
              </a:rPr>
              <a:t>illo</a:t>
            </a:r>
            <a:r>
              <a:rPr lang="it-IT" sz="1400" dirty="0">
                <a:solidFill>
                  <a:srgbClr val="000000"/>
                </a:solidFill>
              </a:rPr>
              <a:t> inventore </a:t>
            </a:r>
            <a:r>
              <a:rPr lang="it-IT" sz="1400" dirty="0" err="1">
                <a:solidFill>
                  <a:srgbClr val="000000"/>
                </a:solidFill>
              </a:rPr>
              <a:t>veritatis</a:t>
            </a:r>
            <a:r>
              <a:rPr lang="it-IT" sz="1400" dirty="0">
                <a:solidFill>
                  <a:srgbClr val="000000"/>
                </a:solidFill>
              </a:rPr>
              <a:t> et quasi </a:t>
            </a:r>
            <a:r>
              <a:rPr lang="it-IT" sz="1400" dirty="0" err="1">
                <a:solidFill>
                  <a:srgbClr val="000000"/>
                </a:solidFill>
              </a:rPr>
              <a:t>architecto</a:t>
            </a:r>
            <a:r>
              <a:rPr lang="it-IT" sz="1400" dirty="0">
                <a:solidFill>
                  <a:srgbClr val="000000"/>
                </a:solidFill>
              </a:rPr>
              <a:t> </a:t>
            </a:r>
            <a:r>
              <a:rPr lang="it-IT" sz="1400" dirty="0" err="1">
                <a:solidFill>
                  <a:srgbClr val="000000"/>
                </a:solidFill>
              </a:rPr>
              <a:t>beatae</a:t>
            </a:r>
            <a:r>
              <a:rPr lang="it-IT" sz="1400" dirty="0">
                <a:solidFill>
                  <a:srgbClr val="000000"/>
                </a:solidFill>
              </a:rPr>
              <a:t> vitae </a:t>
            </a:r>
            <a:r>
              <a:rPr lang="it-IT" sz="1400" dirty="0" err="1">
                <a:solidFill>
                  <a:srgbClr val="000000"/>
                </a:solidFill>
              </a:rPr>
              <a:t>dicta</a:t>
            </a:r>
            <a:r>
              <a:rPr lang="it-IT" sz="1400" dirty="0">
                <a:solidFill>
                  <a:srgbClr val="000000"/>
                </a:solidFill>
              </a:rPr>
              <a:t> </a:t>
            </a:r>
            <a:r>
              <a:rPr lang="it-IT" sz="1400" dirty="0" err="1">
                <a:solidFill>
                  <a:srgbClr val="000000"/>
                </a:solidFill>
              </a:rPr>
              <a:t>sunt</a:t>
            </a:r>
            <a:r>
              <a:rPr lang="it-IT" sz="1400" dirty="0">
                <a:solidFill>
                  <a:srgbClr val="000000"/>
                </a:solidFill>
              </a:rPr>
              <a:t> </a:t>
            </a:r>
            <a:r>
              <a:rPr lang="it-IT" sz="1400" dirty="0" err="1">
                <a:solidFill>
                  <a:srgbClr val="000000"/>
                </a:solidFill>
              </a:rPr>
              <a:t>explicabo</a:t>
            </a:r>
            <a:r>
              <a:rPr lang="it-IT" sz="1400" dirty="0">
                <a:solidFill>
                  <a:srgbClr val="000000"/>
                </a:solidFill>
              </a:rPr>
              <a:t>. </a:t>
            </a:r>
          </a:p>
          <a:p>
            <a:pPr marL="0" marR="0" indent="0" algn="just" defTabSz="457200" rtl="0" eaLnBrk="1" fontAlgn="auto" latinLnBrk="0" hangingPunct="1">
              <a:lnSpc>
                <a:spcPct val="100000"/>
              </a:lnSpc>
              <a:spcBef>
                <a:spcPts val="0"/>
              </a:spcBef>
              <a:spcAft>
                <a:spcPts val="0"/>
              </a:spcAft>
              <a:buClrTx/>
              <a:buSzTx/>
              <a:buFontTx/>
              <a:buNone/>
              <a:tabLst/>
              <a:defRPr/>
            </a:pPr>
            <a:r>
              <a:rPr lang="it-IT" sz="1400" dirty="0" err="1">
                <a:solidFill>
                  <a:srgbClr val="000000"/>
                </a:solidFill>
              </a:rPr>
              <a:t>Sed</a:t>
            </a:r>
            <a:r>
              <a:rPr lang="it-IT" sz="1400" dirty="0">
                <a:solidFill>
                  <a:srgbClr val="000000"/>
                </a:solidFill>
              </a:rPr>
              <a:t> ut </a:t>
            </a:r>
            <a:r>
              <a:rPr lang="it-IT" sz="1400" dirty="0" err="1">
                <a:solidFill>
                  <a:srgbClr val="000000"/>
                </a:solidFill>
              </a:rPr>
              <a:t>perspiciatis</a:t>
            </a:r>
            <a:r>
              <a:rPr lang="it-IT" sz="1400" dirty="0">
                <a:solidFill>
                  <a:srgbClr val="000000"/>
                </a:solidFill>
              </a:rPr>
              <a:t> </a:t>
            </a:r>
            <a:r>
              <a:rPr lang="it-IT" sz="1400" dirty="0" err="1">
                <a:solidFill>
                  <a:srgbClr val="000000"/>
                </a:solidFill>
              </a:rPr>
              <a:t>unde</a:t>
            </a:r>
            <a:r>
              <a:rPr lang="it-IT" sz="1400" dirty="0">
                <a:solidFill>
                  <a:srgbClr val="000000"/>
                </a:solidFill>
              </a:rPr>
              <a:t> </a:t>
            </a:r>
            <a:r>
              <a:rPr lang="it-IT" sz="1400" dirty="0" err="1">
                <a:solidFill>
                  <a:srgbClr val="000000"/>
                </a:solidFill>
              </a:rPr>
              <a:t>omnis</a:t>
            </a:r>
            <a:r>
              <a:rPr lang="it-IT" sz="1400" dirty="0">
                <a:solidFill>
                  <a:srgbClr val="000000"/>
                </a:solidFill>
              </a:rPr>
              <a:t> </a:t>
            </a:r>
            <a:r>
              <a:rPr lang="it-IT" sz="1400" dirty="0" err="1">
                <a:solidFill>
                  <a:srgbClr val="000000"/>
                </a:solidFill>
              </a:rPr>
              <a:t>iste</a:t>
            </a:r>
            <a:r>
              <a:rPr lang="it-IT" sz="1400" dirty="0">
                <a:solidFill>
                  <a:srgbClr val="000000"/>
                </a:solidFill>
              </a:rPr>
              <a:t> </a:t>
            </a:r>
            <a:r>
              <a:rPr lang="it-IT" sz="1400" dirty="0" err="1">
                <a:solidFill>
                  <a:srgbClr val="000000"/>
                </a:solidFill>
              </a:rPr>
              <a:t>natus</a:t>
            </a:r>
            <a:r>
              <a:rPr lang="it-IT" sz="1400" dirty="0">
                <a:solidFill>
                  <a:srgbClr val="000000"/>
                </a:solidFill>
              </a:rPr>
              <a:t> </a:t>
            </a:r>
            <a:r>
              <a:rPr lang="it-IT" sz="1400" dirty="0" err="1">
                <a:solidFill>
                  <a:srgbClr val="000000"/>
                </a:solidFill>
              </a:rPr>
              <a:t>error</a:t>
            </a:r>
            <a:r>
              <a:rPr lang="it-IT" sz="1400" dirty="0">
                <a:solidFill>
                  <a:srgbClr val="000000"/>
                </a:solidFill>
              </a:rPr>
              <a:t> </a:t>
            </a:r>
            <a:r>
              <a:rPr lang="it-IT" sz="1400" dirty="0" err="1">
                <a:solidFill>
                  <a:srgbClr val="000000"/>
                </a:solidFill>
              </a:rPr>
              <a:t>sit</a:t>
            </a:r>
            <a:r>
              <a:rPr lang="it-IT" sz="1400" dirty="0">
                <a:solidFill>
                  <a:srgbClr val="000000"/>
                </a:solidFill>
              </a:rPr>
              <a:t> </a:t>
            </a:r>
            <a:r>
              <a:rPr lang="it-IT" sz="1400" dirty="0" err="1">
                <a:solidFill>
                  <a:srgbClr val="000000"/>
                </a:solidFill>
              </a:rPr>
              <a:t>voluptatem</a:t>
            </a:r>
            <a:r>
              <a:rPr lang="it-IT" sz="1400" dirty="0">
                <a:solidFill>
                  <a:srgbClr val="000000"/>
                </a:solidFill>
              </a:rPr>
              <a:t> </a:t>
            </a:r>
            <a:r>
              <a:rPr lang="it-IT" sz="1400" dirty="0" err="1">
                <a:solidFill>
                  <a:srgbClr val="000000"/>
                </a:solidFill>
              </a:rPr>
              <a:t>accusantium</a:t>
            </a:r>
            <a:r>
              <a:rPr lang="it-IT" sz="1400" dirty="0">
                <a:solidFill>
                  <a:srgbClr val="000000"/>
                </a:solidFill>
              </a:rPr>
              <a:t> </a:t>
            </a:r>
            <a:r>
              <a:rPr lang="it-IT" sz="1400" dirty="0" err="1">
                <a:solidFill>
                  <a:srgbClr val="000000"/>
                </a:solidFill>
              </a:rPr>
              <a:t>doloremque</a:t>
            </a:r>
            <a:r>
              <a:rPr lang="it-IT" sz="1400" dirty="0">
                <a:solidFill>
                  <a:srgbClr val="000000"/>
                </a:solidFill>
              </a:rPr>
              <a:t> </a:t>
            </a:r>
            <a:r>
              <a:rPr lang="it-IT" sz="1400" dirty="0" err="1">
                <a:solidFill>
                  <a:srgbClr val="000000"/>
                </a:solidFill>
              </a:rPr>
              <a:t>laudantium</a:t>
            </a:r>
            <a:r>
              <a:rPr lang="it-IT" sz="1400" dirty="0">
                <a:solidFill>
                  <a:srgbClr val="000000"/>
                </a:solidFill>
              </a:rPr>
              <a:t>,. </a:t>
            </a:r>
          </a:p>
        </p:txBody>
      </p:sp>
    </p:spTree>
    <p:extLst>
      <p:ext uri="{BB962C8B-B14F-4D97-AF65-F5344CB8AC3E}">
        <p14:creationId xmlns:p14="http://schemas.microsoft.com/office/powerpoint/2010/main" val="30420724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193800" y="274638"/>
            <a:ext cx="5156200" cy="1143000"/>
          </a:xfrm>
          <a:prstGeom prst="rect">
            <a:avLst/>
          </a:prstGeom>
        </p:spPr>
        <p:txBody>
          <a:bodyPr vert="horz" lIns="91440" tIns="45720" rIns="91440" bIns="45720" rtlCol="0" anchor="ctr">
            <a:normAutofit/>
          </a:bodyPr>
          <a:lstStyle/>
          <a:p>
            <a:r>
              <a:rPr lang="it-IT" dirty="0"/>
              <a:t>FARE CLIC PER MODIFICARE STILE</a:t>
            </a:r>
          </a:p>
        </p:txBody>
      </p:sp>
      <p:sp>
        <p:nvSpPr>
          <p:cNvPr id="3" name="Segnaposto testo 2"/>
          <p:cNvSpPr>
            <a:spLocks noGrp="1"/>
          </p:cNvSpPr>
          <p:nvPr>
            <p:ph type="body" idx="1"/>
          </p:nvPr>
        </p:nvSpPr>
        <p:spPr>
          <a:xfrm>
            <a:off x="1293813" y="3581401"/>
            <a:ext cx="7391400" cy="2482850"/>
          </a:xfrm>
          <a:prstGeom prst="rect">
            <a:avLst/>
          </a:prstGeom>
        </p:spPr>
        <p:txBody>
          <a:bodyPr vert="horz" lIns="91440" tIns="45720" rIns="91440" bIns="45720" rtlCol="0">
            <a:normAutofit/>
          </a:bodyPr>
          <a:lstStyle/>
          <a:p>
            <a:pPr lvl="0"/>
            <a:r>
              <a:rPr lang="it-IT" dirty="0" err="1"/>
              <a:t>Sed</a:t>
            </a:r>
            <a:r>
              <a:rPr lang="it-IT" dirty="0"/>
              <a:t> ut </a:t>
            </a:r>
            <a:r>
              <a:rPr lang="it-IT" dirty="0" err="1"/>
              <a:t>perspiciatis</a:t>
            </a:r>
            <a:r>
              <a:rPr lang="it-IT" dirty="0"/>
              <a:t> </a:t>
            </a:r>
            <a:r>
              <a:rPr lang="it-IT" dirty="0" err="1"/>
              <a:t>unde</a:t>
            </a:r>
            <a:r>
              <a:rPr lang="it-IT" dirty="0"/>
              <a:t> </a:t>
            </a:r>
            <a:r>
              <a:rPr lang="it-IT" dirty="0" err="1"/>
              <a:t>omnis</a:t>
            </a:r>
            <a:r>
              <a:rPr lang="it-IT" dirty="0"/>
              <a:t> </a:t>
            </a:r>
            <a:r>
              <a:rPr lang="it-IT" dirty="0" err="1"/>
              <a:t>iste</a:t>
            </a:r>
            <a:r>
              <a:rPr lang="it-IT" dirty="0"/>
              <a:t> </a:t>
            </a:r>
            <a:r>
              <a:rPr lang="it-IT" dirty="0" err="1"/>
              <a:t>natus</a:t>
            </a:r>
            <a:r>
              <a:rPr lang="it-IT" dirty="0"/>
              <a:t> Secondo livello</a:t>
            </a:r>
          </a:p>
          <a:p>
            <a:pPr lvl="2"/>
            <a:r>
              <a:rPr lang="it-IT" dirty="0"/>
              <a:t>Terzo livello</a:t>
            </a:r>
          </a:p>
          <a:p>
            <a:pPr lvl="3"/>
            <a:r>
              <a:rPr lang="it-IT" dirty="0"/>
              <a:t>Quarto livello</a:t>
            </a:r>
          </a:p>
          <a:p>
            <a:pPr lvl="4"/>
            <a:r>
              <a:rPr lang="it-IT" dirty="0"/>
              <a:t>Quinto livello</a:t>
            </a:r>
            <a:br>
              <a:rPr lang="it-IT" dirty="0"/>
            </a:br>
            <a:endParaRPr lang="it-IT" dirty="0"/>
          </a:p>
        </p:txBody>
      </p:sp>
    </p:spTree>
    <p:extLst>
      <p:ext uri="{BB962C8B-B14F-4D97-AF65-F5344CB8AC3E}">
        <p14:creationId xmlns:p14="http://schemas.microsoft.com/office/powerpoint/2010/main" val="394736465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8" r:id="rId3"/>
    <p:sldLayoutId id="2147483691" r:id="rId4"/>
  </p:sldLayoutIdLst>
  <p:hf sldNum="0" hdr="0" ftr="0" dt="0"/>
  <p:txStyles>
    <p:titleStyle>
      <a:lvl1pPr algn="l" defTabSz="457200" rtl="0" eaLnBrk="1" latinLnBrk="0" hangingPunct="1">
        <a:spcBef>
          <a:spcPct val="0"/>
        </a:spcBef>
        <a:buNone/>
        <a:defRPr sz="2800" b="1" kern="1200" cap="all">
          <a:solidFill>
            <a:schemeClr val="accent5"/>
          </a:solidFill>
          <a:latin typeface="Helvetica"/>
          <a:ea typeface="+mj-ea"/>
          <a:cs typeface="+mj-cs"/>
        </a:defRPr>
      </a:lvl1pPr>
    </p:titleStyle>
    <p:bodyStyle>
      <a:lvl1pPr marL="0" indent="-342000" algn="l" defTabSz="457200" rtl="0" eaLnBrk="1" latinLnBrk="0" hangingPunct="1">
        <a:spcBef>
          <a:spcPts val="0"/>
        </a:spcBef>
        <a:spcAft>
          <a:spcPts val="0"/>
        </a:spcAft>
        <a:buClr>
          <a:schemeClr val="accent5"/>
        </a:buClr>
        <a:buSzPct val="100000"/>
        <a:buFont typeface="Arial"/>
        <a:buChar char="•"/>
        <a:defRPr sz="2000" kern="1200" baseline="0">
          <a:ln>
            <a:noFill/>
          </a:ln>
          <a:solidFill>
            <a:schemeClr val="tx1"/>
          </a:solidFill>
          <a:latin typeface="Helvetica"/>
          <a:ea typeface="+mn-ea"/>
          <a:cs typeface="+mn-cs"/>
        </a:defRPr>
      </a:lvl1pPr>
      <a:lvl2pPr marL="597600" indent="-252000" algn="l" defTabSz="457200" rtl="0" eaLnBrk="1" latinLnBrk="0" hangingPunct="1">
        <a:spcBef>
          <a:spcPct val="20000"/>
        </a:spcBef>
        <a:buClr>
          <a:schemeClr val="accent3"/>
        </a:buClr>
        <a:buFont typeface="Courier New"/>
        <a:buChar char="o"/>
        <a:defRPr sz="1800" kern="1200">
          <a:solidFill>
            <a:schemeClr val="tx1"/>
          </a:solidFill>
          <a:latin typeface="Helvetica"/>
          <a:ea typeface="+mn-ea"/>
          <a:cs typeface="+mn-cs"/>
        </a:defRPr>
      </a:lvl2pPr>
      <a:lvl3pPr marL="1143000" indent="-228600" algn="l" defTabSz="457200" rtl="0" eaLnBrk="1" latinLnBrk="0" hangingPunct="1">
        <a:spcBef>
          <a:spcPct val="20000"/>
        </a:spcBef>
        <a:buFont typeface="Arial"/>
        <a:buChar char="•"/>
        <a:defRPr sz="1400" kern="1200">
          <a:solidFill>
            <a:schemeClr val="tx1"/>
          </a:solidFill>
          <a:latin typeface="Helvetica"/>
          <a:ea typeface="+mn-ea"/>
          <a:cs typeface="+mn-cs"/>
        </a:defRPr>
      </a:lvl3pPr>
      <a:lvl4pPr marL="1600200" indent="-228600" algn="l" defTabSz="457200" rtl="0" eaLnBrk="1" latinLnBrk="0" hangingPunct="1">
        <a:spcBef>
          <a:spcPct val="20000"/>
        </a:spcBef>
        <a:buFont typeface="Arial"/>
        <a:buChar char="–"/>
        <a:defRPr sz="1400" kern="1200">
          <a:solidFill>
            <a:schemeClr val="tx1"/>
          </a:solidFill>
          <a:latin typeface="Helvetica"/>
          <a:ea typeface="+mn-ea"/>
          <a:cs typeface="+mn-cs"/>
        </a:defRPr>
      </a:lvl4pPr>
      <a:lvl5pPr marL="2057400" indent="-228600" algn="l" defTabSz="457200" rtl="0" eaLnBrk="1" latinLnBrk="0" hangingPunct="1">
        <a:spcBef>
          <a:spcPct val="20000"/>
        </a:spcBef>
        <a:buFont typeface="Arial"/>
        <a:buChar char="»"/>
        <a:defRPr sz="1400" kern="1200">
          <a:solidFill>
            <a:schemeClr val="tx1"/>
          </a:solidFill>
          <a:latin typeface="Helvetic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ec.europa.eu/programmes/erasmus-plus/resources/documents/2019-annual-work-programme-implementation-erasmus-c2018-6572_en"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eur-lex.europa.eu/legal-ontent/EN/TXT/PDF/?uri=CELEX:52009XG0528(01)&amp;from=EN"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eur-lex.europa.eu/LexUriServ/LexUriServ.do?uri=OJ:C:2011:372:0001:0006:EN: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4288" y="2568901"/>
            <a:ext cx="9144000" cy="1077218"/>
          </a:xfrm>
          <a:prstGeom prst="rect">
            <a:avLst/>
          </a:prstGeom>
          <a:noFill/>
        </p:spPr>
        <p:txBody>
          <a:bodyPr wrap="square" rtlCol="0">
            <a:spAutoFit/>
          </a:bodyPr>
          <a:lstStyle/>
          <a:p>
            <a:pPr algn="ctr"/>
            <a:r>
              <a:rPr lang="it-IT" sz="2400" b="1" dirty="0">
                <a:solidFill>
                  <a:srgbClr val="003374"/>
                </a:solidFill>
                <a:latin typeface="Calibri"/>
                <a:cs typeface="Calibri"/>
              </a:rPr>
              <a:t>Progetto IT- Implementazione dell’Agenda europea per l’apprendimento in età adulta</a:t>
            </a:r>
          </a:p>
          <a:p>
            <a:pPr algn="ctr"/>
            <a:r>
              <a:rPr lang="it-IT" sz="1600" b="1" dirty="0">
                <a:solidFill>
                  <a:srgbClr val="003374"/>
                </a:solidFill>
                <a:latin typeface="Calibri"/>
                <a:cs typeface="Calibri"/>
              </a:rPr>
              <a:t>Project Nr 614208-EPP-1-2019-1-IT--EPPKA3-AL-AGENDA</a:t>
            </a:r>
          </a:p>
        </p:txBody>
      </p:sp>
      <p:sp>
        <p:nvSpPr>
          <p:cNvPr id="6" name="CasellaDiTesto 5"/>
          <p:cNvSpPr txBox="1"/>
          <p:nvPr/>
        </p:nvSpPr>
        <p:spPr>
          <a:xfrm>
            <a:off x="146809" y="3767941"/>
            <a:ext cx="9144000" cy="954107"/>
          </a:xfrm>
          <a:prstGeom prst="rect">
            <a:avLst/>
          </a:prstGeom>
          <a:noFill/>
        </p:spPr>
        <p:txBody>
          <a:bodyPr wrap="square" rtlCol="0">
            <a:spAutoFit/>
          </a:bodyPr>
          <a:lstStyle/>
          <a:p>
            <a:pPr algn="ctr"/>
            <a:r>
              <a:rPr lang="it-IT" sz="2800" dirty="0">
                <a:solidFill>
                  <a:srgbClr val="003374"/>
                </a:solidFill>
                <a:latin typeface="Calibri"/>
                <a:cs typeface="Calibri"/>
              </a:rPr>
              <a:t>Il processo di progettazione e i contenuti del Progetto</a:t>
            </a:r>
          </a:p>
          <a:p>
            <a:pPr algn="ctr"/>
            <a:r>
              <a:rPr lang="it-IT" sz="2800" dirty="0">
                <a:solidFill>
                  <a:srgbClr val="003374"/>
                </a:solidFill>
                <a:latin typeface="Calibri"/>
                <a:cs typeface="Calibri"/>
              </a:rPr>
              <a:t>Sintesi</a:t>
            </a:r>
            <a:endParaRPr lang="it-IT" sz="2800" b="1" dirty="0">
              <a:solidFill>
                <a:srgbClr val="003374"/>
              </a:solidFill>
              <a:latin typeface="Calibri"/>
              <a:cs typeface="Calibri"/>
            </a:endParaRPr>
          </a:p>
        </p:txBody>
      </p:sp>
      <p:sp>
        <p:nvSpPr>
          <p:cNvPr id="3" name="Rettangolo 2"/>
          <p:cNvSpPr/>
          <p:nvPr/>
        </p:nvSpPr>
        <p:spPr>
          <a:xfrm>
            <a:off x="2619374" y="5768630"/>
            <a:ext cx="6048375" cy="577081"/>
          </a:xfrm>
          <a:prstGeom prst="rect">
            <a:avLst/>
          </a:prstGeom>
        </p:spPr>
        <p:txBody>
          <a:bodyPr wrap="square">
            <a:spAutoFit/>
          </a:bodyPr>
          <a:lstStyle/>
          <a:p>
            <a:r>
              <a:rPr lang="it-IT" sz="1050" dirty="0"/>
              <a:t>Cofinanziato dal programma Erasmus+ dell'Unione europea</a:t>
            </a:r>
          </a:p>
          <a:p>
            <a:r>
              <a:rPr lang="it-IT" sz="1050" dirty="0"/>
              <a:t> L’autore è il solo responsabile di questa comunicazione e la Commissione declina ogni responsabilità sull’uso che potrà essere fatto delle informazioni in essa contenute</a:t>
            </a:r>
          </a:p>
        </p:txBody>
      </p:sp>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3387" y="5743810"/>
            <a:ext cx="2047875"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8545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477996" y="214724"/>
            <a:ext cx="6399054" cy="523220"/>
          </a:xfrm>
          <a:prstGeom prst="rect">
            <a:avLst/>
          </a:prstGeom>
          <a:noFill/>
        </p:spPr>
        <p:txBody>
          <a:bodyPr wrap="square" rtlCol="0">
            <a:spAutoFit/>
          </a:bodyPr>
          <a:lstStyle/>
          <a:p>
            <a:r>
              <a:rPr lang="it-IT" sz="2800" b="1" i="1" dirty="0">
                <a:solidFill>
                  <a:srgbClr val="38A748"/>
                </a:solidFill>
                <a:latin typeface="Cambria"/>
                <a:cs typeface="Cambria"/>
              </a:rPr>
              <a:t>Attività possibili e vincolanti 1/2</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10</a:t>
            </a:fld>
            <a:endParaRPr lang="it-IT" sz="1200" dirty="0">
              <a:solidFill>
                <a:srgbClr val="003374"/>
              </a:solidFill>
              <a:latin typeface="Calibri light"/>
              <a:cs typeface="Calibri light"/>
            </a:endParaRPr>
          </a:p>
        </p:txBody>
      </p:sp>
      <p:sp>
        <p:nvSpPr>
          <p:cNvPr id="6" name="CasellaDiTesto 5"/>
          <p:cNvSpPr txBox="1"/>
          <p:nvPr/>
        </p:nvSpPr>
        <p:spPr>
          <a:xfrm>
            <a:off x="785812" y="1123950"/>
            <a:ext cx="7705725" cy="4770537"/>
          </a:xfrm>
          <a:prstGeom prst="rect">
            <a:avLst/>
          </a:prstGeom>
          <a:noFill/>
        </p:spPr>
        <p:txBody>
          <a:bodyPr wrap="square" rtlCol="0">
            <a:spAutoFit/>
          </a:bodyPr>
          <a:lstStyle/>
          <a:p>
            <a:pPr algn="ctr"/>
            <a:r>
              <a:rPr lang="en-US" b="1" dirty="0">
                <a:solidFill>
                  <a:srgbClr val="000000"/>
                </a:solidFill>
              </a:rPr>
              <a:t>Work Package 1: </a:t>
            </a:r>
            <a:r>
              <a:rPr lang="en-US" b="1" dirty="0" err="1">
                <a:solidFill>
                  <a:srgbClr val="000000"/>
                </a:solidFill>
              </a:rPr>
              <a:t>Attività</a:t>
            </a:r>
            <a:r>
              <a:rPr lang="en-US" b="1" dirty="0">
                <a:solidFill>
                  <a:srgbClr val="000000"/>
                </a:solidFill>
              </a:rPr>
              <a:t> di </a:t>
            </a:r>
            <a:r>
              <a:rPr lang="en-US" b="1" dirty="0" err="1">
                <a:solidFill>
                  <a:srgbClr val="000000"/>
                </a:solidFill>
              </a:rPr>
              <a:t>coordinamento</a:t>
            </a:r>
            <a:r>
              <a:rPr lang="en-US" b="1" dirty="0">
                <a:solidFill>
                  <a:srgbClr val="000000"/>
                </a:solidFill>
              </a:rPr>
              <a:t> e governance</a:t>
            </a:r>
          </a:p>
          <a:p>
            <a:r>
              <a:rPr lang="en-US" sz="1600" b="1" dirty="0">
                <a:solidFill>
                  <a:srgbClr val="000000"/>
                </a:solidFill>
              </a:rPr>
              <a:t> </a:t>
            </a:r>
            <a:endParaRPr lang="en-US" sz="1600" dirty="0">
              <a:solidFill>
                <a:srgbClr val="000000"/>
              </a:solidFill>
            </a:endParaRPr>
          </a:p>
          <a:p>
            <a:pPr marL="285750" indent="-285750" algn="just">
              <a:buFont typeface="Wingdings" panose="05000000000000000000" pitchFamily="2" charset="2"/>
              <a:buChar char="Ø"/>
            </a:pPr>
            <a:r>
              <a:rPr lang="it-IT" sz="1600" dirty="0">
                <a:solidFill>
                  <a:srgbClr val="000000"/>
                </a:solidFill>
              </a:rPr>
              <a:t>Costituire o consolidare un organismo di coordinamento esistente per assicurare un'attuazione efficace dell‘Agenda attraverso la cooperazione tra le parti interessate dell'apprendimento degli adulti, compresi i Ministeri e le agenzie governative, le parti sociali, le scuole e le agenzie formative, la società civile, le istituzioni culturali, a livello nazionale, regionale e locale;</a:t>
            </a:r>
          </a:p>
          <a:p>
            <a:pPr algn="just"/>
            <a:endParaRPr lang="it-IT" sz="1600" dirty="0">
              <a:solidFill>
                <a:srgbClr val="000000"/>
              </a:solidFill>
            </a:endParaRPr>
          </a:p>
          <a:p>
            <a:pPr marL="285750" indent="-285750" algn="just">
              <a:buFont typeface="Wingdings" panose="05000000000000000000" pitchFamily="2" charset="2"/>
              <a:buChar char="Ø"/>
            </a:pPr>
            <a:r>
              <a:rPr lang="it-IT" sz="1600" dirty="0">
                <a:solidFill>
                  <a:srgbClr val="000000"/>
                </a:solidFill>
              </a:rPr>
              <a:t>Garantire la coerenza e l'efficacia di tutte le politiche che incidono sull'apprendimento degli adulti, comprese politiche sociali ed economiche più ampie, attraverso un efficace coordinamento tra tutti i ministeri competenti, le agenzie, le parti sociali, le imprese, le organizzazioni non governative e le organizzazioni della società civile;</a:t>
            </a:r>
          </a:p>
          <a:p>
            <a:pPr marL="285750" indent="-285750" algn="just">
              <a:buFont typeface="Wingdings" panose="05000000000000000000" pitchFamily="2" charset="2"/>
              <a:buChar char="Ø"/>
            </a:pPr>
            <a:endParaRPr lang="it-IT" sz="1600" dirty="0">
              <a:solidFill>
                <a:srgbClr val="000000"/>
              </a:solidFill>
            </a:endParaRPr>
          </a:p>
          <a:p>
            <a:pPr marL="285750" indent="-285750" algn="just">
              <a:buFont typeface="Wingdings" panose="05000000000000000000" pitchFamily="2" charset="2"/>
              <a:buChar char="Ø"/>
            </a:pPr>
            <a:r>
              <a:rPr lang="it-IT" sz="1600" dirty="0">
                <a:solidFill>
                  <a:srgbClr val="000000"/>
                </a:solidFill>
              </a:rPr>
              <a:t>Fare in modo che politiche e dispositivi per l'apprendimento degli adulti (compresi quelli finanziate dal FSE) siano basate su prove, complete e accessibili;</a:t>
            </a:r>
          </a:p>
          <a:p>
            <a:pPr marL="285750" indent="-285750" algn="just">
              <a:buFont typeface="Wingdings" panose="05000000000000000000" pitchFamily="2" charset="2"/>
              <a:buChar char="Ø"/>
            </a:pPr>
            <a:endParaRPr lang="it-IT" sz="1600" dirty="0">
              <a:solidFill>
                <a:srgbClr val="000000"/>
              </a:solidFill>
            </a:endParaRPr>
          </a:p>
          <a:p>
            <a:pPr marL="285750" indent="-285750" algn="just">
              <a:buFont typeface="Wingdings" panose="05000000000000000000" pitchFamily="2" charset="2"/>
              <a:buChar char="Ø"/>
            </a:pPr>
            <a:r>
              <a:rPr lang="it-IT" sz="1600" dirty="0">
                <a:solidFill>
                  <a:srgbClr val="000000"/>
                </a:solidFill>
              </a:rPr>
              <a:t>Garantire l'impegno di tutti gli attori e le parti interessate, comprese le Agenzie Nazionali Erasmus +, per attuare l'Agenda europea per l'apprendimento degli adulti a livello nazionale e regionale e per contrastare  i bassi livelli di competenze degli adulti.</a:t>
            </a:r>
            <a:endParaRPr lang="it-IT" sz="1600" dirty="0">
              <a:solidFill>
                <a:prstClr val="black"/>
              </a:solidFill>
              <a:cs typeface="Helvetica"/>
            </a:endParaRPr>
          </a:p>
        </p:txBody>
      </p:sp>
      <p:sp>
        <p:nvSpPr>
          <p:cNvPr id="8" name="CasellaDiTesto 7">
            <a:extLst>
              <a:ext uri="{FF2B5EF4-FFF2-40B4-BE49-F238E27FC236}">
                <a16:creationId xmlns:a16="http://schemas.microsoft.com/office/drawing/2014/main" id="{AD18B475-B45B-4720-BED0-458EEDDDA7B6}"/>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3486334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524748" y="267493"/>
            <a:ext cx="6371352" cy="523220"/>
          </a:xfrm>
          <a:prstGeom prst="rect">
            <a:avLst/>
          </a:prstGeom>
          <a:noFill/>
        </p:spPr>
        <p:txBody>
          <a:bodyPr wrap="square" rtlCol="0">
            <a:spAutoFit/>
          </a:bodyPr>
          <a:lstStyle/>
          <a:p>
            <a:r>
              <a:rPr lang="it-IT" sz="2800" b="1" i="1" dirty="0">
                <a:solidFill>
                  <a:srgbClr val="38A748"/>
                </a:solidFill>
                <a:latin typeface="Cambria"/>
                <a:cs typeface="Cambria"/>
              </a:rPr>
              <a:t>Attività possibili e vincolanti 2/2</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11</a:t>
            </a:fld>
            <a:endParaRPr lang="it-IT" sz="1200" dirty="0">
              <a:solidFill>
                <a:srgbClr val="003374"/>
              </a:solidFill>
              <a:latin typeface="Calibri light"/>
              <a:cs typeface="Calibri light"/>
            </a:endParaRPr>
          </a:p>
        </p:txBody>
      </p:sp>
      <p:sp>
        <p:nvSpPr>
          <p:cNvPr id="6" name="CasellaDiTesto 5"/>
          <p:cNvSpPr txBox="1"/>
          <p:nvPr/>
        </p:nvSpPr>
        <p:spPr>
          <a:xfrm>
            <a:off x="719137" y="929159"/>
            <a:ext cx="7705725" cy="5355312"/>
          </a:xfrm>
          <a:prstGeom prst="rect">
            <a:avLst/>
          </a:prstGeom>
          <a:noFill/>
        </p:spPr>
        <p:txBody>
          <a:bodyPr wrap="square" rtlCol="0">
            <a:spAutoFit/>
          </a:bodyPr>
          <a:lstStyle/>
          <a:p>
            <a:pPr algn="just"/>
            <a:endParaRPr lang="it-IT" b="1" dirty="0"/>
          </a:p>
          <a:p>
            <a:pPr algn="just"/>
            <a:r>
              <a:rPr lang="it-IT" b="1" dirty="0"/>
              <a:t>Work Package 2: Attività a livello UE</a:t>
            </a:r>
          </a:p>
          <a:p>
            <a:pPr algn="just"/>
            <a:r>
              <a:rPr lang="it-IT" dirty="0"/>
              <a:t>Partecipazione a un massimo di 3 riunioni all'anno organizzate dall‘EACEA, dalla Commissione o da un altro Coordinatore Nazionale, che comprenderanno riunioni tematiche e/o attività di apprendimento tra pari e potranno svolgersi a Bruxelles o in uno Stato membro.</a:t>
            </a:r>
          </a:p>
          <a:p>
            <a:pPr algn="just"/>
            <a:endParaRPr lang="it-IT" dirty="0"/>
          </a:p>
          <a:p>
            <a:pPr algn="just"/>
            <a:r>
              <a:rPr lang="it-IT" b="1" dirty="0"/>
              <a:t>Work Package 3: Implementazione delle priorità specifiche</a:t>
            </a:r>
          </a:p>
          <a:p>
            <a:pPr algn="just"/>
            <a:r>
              <a:rPr lang="it-IT" dirty="0"/>
              <a:t>Oltre alla "</a:t>
            </a:r>
            <a:r>
              <a:rPr lang="it-IT" b="1" dirty="0" err="1"/>
              <a:t>Governance</a:t>
            </a:r>
            <a:r>
              <a:rPr lang="it-IT" dirty="0"/>
              <a:t>", i Coordinatori Nazionali sono invitati a </a:t>
            </a:r>
            <a:r>
              <a:rPr lang="it-IT" b="1" dirty="0"/>
              <a:t>sviluppare attività che supportino il raggiungimento </a:t>
            </a:r>
            <a:r>
              <a:rPr lang="it-IT" b="1" i="1" u="sng" dirty="0"/>
              <a:t>di almeno una </a:t>
            </a:r>
            <a:r>
              <a:rPr lang="it-IT" b="1" dirty="0"/>
              <a:t>delle altre tre priorità definite nell'Agenda europea per l'apprendimento degli adulti </a:t>
            </a:r>
            <a:r>
              <a:rPr lang="it-IT" dirty="0"/>
              <a:t>e aggiornate nella relazione congiunta ET2020 del 2015.</a:t>
            </a:r>
          </a:p>
          <a:p>
            <a:pPr algn="just"/>
            <a:endParaRPr lang="it-IT" dirty="0"/>
          </a:p>
          <a:p>
            <a:pPr algn="just"/>
            <a:r>
              <a:rPr lang="it-IT" b="1" dirty="0"/>
              <a:t>Work Package 4: Strategia di disseminazione</a:t>
            </a:r>
          </a:p>
          <a:p>
            <a:pPr algn="just"/>
            <a:r>
              <a:rPr lang="it-IT" dirty="0"/>
              <a:t>Elaborazione di un piano di comunicazione finalizzato a garantire la visibilità delle attività dei Coordinatori Nazionali collegate all'attuazione dell'Agenda europea per l'apprendimento degli adulti. Inserimento regolare di informazioni in </a:t>
            </a:r>
            <a:r>
              <a:rPr lang="it-IT" b="1" i="1" dirty="0"/>
              <a:t>EPALE </a:t>
            </a:r>
            <a:r>
              <a:rPr lang="it-IT" dirty="0"/>
              <a:t>- </a:t>
            </a:r>
            <a:r>
              <a:rPr lang="it-IT" i="1" dirty="0"/>
              <a:t>Piattaforma elettronica per l'apprendimento degli adulti in Europa</a:t>
            </a:r>
            <a:r>
              <a:rPr lang="it-IT" dirty="0"/>
              <a:t>.</a:t>
            </a:r>
          </a:p>
          <a:p>
            <a:pPr algn="just"/>
            <a:r>
              <a:rPr lang="it-IT" dirty="0"/>
              <a:t>Identificazione e diffusione efficace di buone pratiche.</a:t>
            </a:r>
          </a:p>
        </p:txBody>
      </p:sp>
      <p:sp>
        <p:nvSpPr>
          <p:cNvPr id="8" name="CasellaDiTesto 7">
            <a:extLst>
              <a:ext uri="{FF2B5EF4-FFF2-40B4-BE49-F238E27FC236}">
                <a16:creationId xmlns:a16="http://schemas.microsoft.com/office/drawing/2014/main" id="{1C055968-7873-4C58-9BC8-562D167BEE36}"/>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221361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554196" y="328994"/>
            <a:ext cx="6352302" cy="523220"/>
          </a:xfrm>
          <a:prstGeom prst="rect">
            <a:avLst/>
          </a:prstGeom>
          <a:noFill/>
        </p:spPr>
        <p:txBody>
          <a:bodyPr wrap="square" rtlCol="0">
            <a:spAutoFit/>
          </a:bodyPr>
          <a:lstStyle/>
          <a:p>
            <a:r>
              <a:rPr lang="en-US" sz="2800" b="1" dirty="0" err="1">
                <a:solidFill>
                  <a:srgbClr val="38A748"/>
                </a:solidFill>
                <a:cs typeface="Cambria"/>
              </a:rPr>
              <a:t>Definizione</a:t>
            </a:r>
            <a:r>
              <a:rPr lang="en-US" sz="2800" b="1" dirty="0">
                <a:solidFill>
                  <a:srgbClr val="38A748"/>
                </a:solidFill>
                <a:cs typeface="Cambria"/>
              </a:rPr>
              <a:t> e </a:t>
            </a:r>
            <a:r>
              <a:rPr lang="en-US" sz="2800" b="1" dirty="0" err="1">
                <a:solidFill>
                  <a:srgbClr val="38A748"/>
                </a:solidFill>
                <a:cs typeface="Cambria"/>
              </a:rPr>
              <a:t>obiettivi</a:t>
            </a:r>
            <a:r>
              <a:rPr lang="en-US" sz="2800" b="1" dirty="0">
                <a:solidFill>
                  <a:srgbClr val="38A748"/>
                </a:solidFill>
                <a:cs typeface="Cambria"/>
              </a:rPr>
              <a:t> </a:t>
            </a:r>
            <a:r>
              <a:rPr lang="en-US" sz="2800" b="1" dirty="0" err="1">
                <a:solidFill>
                  <a:srgbClr val="38A748"/>
                </a:solidFill>
                <a:cs typeface="Cambria"/>
              </a:rPr>
              <a:t>Priorità</a:t>
            </a:r>
            <a:r>
              <a:rPr lang="en-US" sz="2800" b="1" dirty="0">
                <a:solidFill>
                  <a:srgbClr val="38A748"/>
                </a:solidFill>
                <a:cs typeface="Cambria"/>
              </a:rPr>
              <a:t> (WP3) </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12</a:t>
            </a:fld>
            <a:endParaRPr lang="it-IT" sz="1200" dirty="0">
              <a:solidFill>
                <a:srgbClr val="003374"/>
              </a:solidFill>
              <a:latin typeface="Calibri light"/>
              <a:cs typeface="Calibri light"/>
            </a:endParaRPr>
          </a:p>
        </p:txBody>
      </p:sp>
      <p:sp>
        <p:nvSpPr>
          <p:cNvPr id="6" name="CasellaDiTesto 5"/>
          <p:cNvSpPr txBox="1"/>
          <p:nvPr/>
        </p:nvSpPr>
        <p:spPr>
          <a:xfrm>
            <a:off x="761999" y="1076325"/>
            <a:ext cx="7705725" cy="5078313"/>
          </a:xfrm>
          <a:prstGeom prst="rect">
            <a:avLst/>
          </a:prstGeom>
          <a:noFill/>
        </p:spPr>
        <p:txBody>
          <a:bodyPr wrap="square" rtlCol="0">
            <a:spAutoFit/>
          </a:bodyPr>
          <a:lstStyle/>
          <a:p>
            <a:pPr marL="266700" indent="-266700" algn="just">
              <a:buAutoNum type="arabicPeriod"/>
            </a:pPr>
            <a:r>
              <a:rPr lang="it-IT" b="1" dirty="0">
                <a:solidFill>
                  <a:srgbClr val="000000"/>
                </a:solidFill>
              </a:rPr>
              <a:t>Offerta e presa in carico</a:t>
            </a:r>
          </a:p>
          <a:p>
            <a:pPr algn="just"/>
            <a:br>
              <a:rPr lang="it-IT" sz="1600" dirty="0"/>
            </a:br>
            <a:r>
              <a:rPr lang="it-IT" sz="1600" dirty="0"/>
              <a:t>- Aumentare l'offerta di istruzione e formazione per l'apprendimento degli adulti di alta qualità, in particolare in materia di alfabetizzazione, calcolo e competenze digitali</a:t>
            </a:r>
            <a:br>
              <a:rPr lang="it-IT" sz="1600" dirty="0"/>
            </a:br>
            <a:r>
              <a:rPr lang="it-IT" sz="1600" dirty="0"/>
              <a:t>- Aumentare l'adozione attraverso efficaci strategie di sensibilizzazione, orientamento e motivazione rivolte ai gruppi più bisognosi</a:t>
            </a:r>
          </a:p>
          <a:p>
            <a:pPr algn="just"/>
            <a:br>
              <a:rPr lang="it-IT" sz="1600" dirty="0"/>
            </a:br>
            <a:r>
              <a:rPr lang="it-IT" sz="1600" b="1" dirty="0"/>
              <a:t>2</a:t>
            </a:r>
            <a:r>
              <a:rPr lang="it-IT" b="1" dirty="0"/>
              <a:t>. Flessibilità e accesso</a:t>
            </a:r>
          </a:p>
          <a:p>
            <a:pPr algn="just"/>
            <a:endParaRPr lang="it-IT" sz="1600" dirty="0"/>
          </a:p>
          <a:p>
            <a:pPr algn="just"/>
            <a:r>
              <a:rPr lang="it-IT" sz="1600" dirty="0"/>
              <a:t>- Ampliare l'accesso aumentando la disponibilità dell'apprendimento basato sul posto di lavoro e facendo un uso efficace delle tecnologie dell'informazione e della comunicazione;</a:t>
            </a:r>
            <a:br>
              <a:rPr lang="it-IT" sz="1600" dirty="0"/>
            </a:br>
            <a:r>
              <a:rPr lang="it-IT" sz="1600" dirty="0"/>
              <a:t>- Istituire procedure per identificare e valutare le competenze degli adulti scarsamente   qualificati e fornire sufficienti opportunità di seconda opportunità per ottenere una qualifica EQF riconosciuta per coloro che non possiedono qualifiche di livello 4 dell'EQF.</a:t>
            </a:r>
            <a:br>
              <a:rPr lang="it-IT" sz="1600" dirty="0"/>
            </a:br>
            <a:br>
              <a:rPr lang="it-IT" sz="1600" dirty="0"/>
            </a:br>
            <a:r>
              <a:rPr lang="it-IT" b="1" dirty="0">
                <a:solidFill>
                  <a:srgbClr val="FF0000"/>
                </a:solidFill>
              </a:rPr>
              <a:t>3. Qualità</a:t>
            </a:r>
          </a:p>
          <a:p>
            <a:pPr algn="just"/>
            <a:endParaRPr lang="it-IT" sz="1600" b="1" dirty="0"/>
          </a:p>
          <a:p>
            <a:pPr algn="just"/>
            <a:r>
              <a:rPr lang="it-IT" sz="1600" b="1" dirty="0">
                <a:solidFill>
                  <a:srgbClr val="FF0000"/>
                </a:solidFill>
              </a:rPr>
              <a:t>-   migliorare la garanzia della qualità, compreso monitoraggio e valutazione dell'impatto</a:t>
            </a:r>
            <a:br>
              <a:rPr lang="it-IT" sz="1600" b="1" dirty="0">
                <a:solidFill>
                  <a:srgbClr val="FF0000"/>
                </a:solidFill>
              </a:rPr>
            </a:br>
            <a:r>
              <a:rPr lang="it-IT" sz="1600" b="1" dirty="0">
                <a:solidFill>
                  <a:srgbClr val="FF0000"/>
                </a:solidFill>
              </a:rPr>
              <a:t>- migliorare la formazione iniziale e continua degli educatori degli adulti</a:t>
            </a:r>
            <a:br>
              <a:rPr lang="it-IT" sz="1600" b="1" dirty="0">
                <a:solidFill>
                  <a:srgbClr val="FF0000"/>
                </a:solidFill>
              </a:rPr>
            </a:br>
            <a:r>
              <a:rPr lang="it-IT" sz="1600" b="1" dirty="0">
                <a:solidFill>
                  <a:srgbClr val="FF0000"/>
                </a:solidFill>
              </a:rPr>
              <a:t>-     raccogliere i dati necessari per indirizzare efficacemente e progettare l’offerta </a:t>
            </a:r>
          </a:p>
        </p:txBody>
      </p:sp>
      <p:sp>
        <p:nvSpPr>
          <p:cNvPr id="8" name="CasellaDiTesto 7">
            <a:extLst>
              <a:ext uri="{FF2B5EF4-FFF2-40B4-BE49-F238E27FC236}">
                <a16:creationId xmlns:a16="http://schemas.microsoft.com/office/drawing/2014/main" id="{4B6B480F-A5D3-4AF9-953F-97206E519D69}"/>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2951445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554196" y="178023"/>
            <a:ext cx="6303804" cy="707886"/>
          </a:xfrm>
          <a:prstGeom prst="rect">
            <a:avLst/>
          </a:prstGeom>
          <a:noFill/>
        </p:spPr>
        <p:txBody>
          <a:bodyPr wrap="square" rtlCol="0">
            <a:spAutoFit/>
          </a:bodyPr>
          <a:lstStyle/>
          <a:p>
            <a:r>
              <a:rPr lang="it-IT" sz="2000" b="1" i="1" dirty="0">
                <a:solidFill>
                  <a:srgbClr val="38A748"/>
                </a:solidFill>
                <a:latin typeface="Cambria"/>
                <a:cs typeface="Cambria"/>
              </a:rPr>
              <a:t>Approccio e principii-guida per la formulazione della candidatura</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13</a:t>
            </a:fld>
            <a:endParaRPr lang="it-IT" sz="1200" dirty="0">
              <a:solidFill>
                <a:srgbClr val="003374"/>
              </a:solidFill>
              <a:latin typeface="Calibri light"/>
              <a:cs typeface="Calibri light"/>
            </a:endParaRP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2703" y="1217306"/>
            <a:ext cx="7803094" cy="4478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asellaDiTesto 3"/>
          <p:cNvSpPr txBox="1"/>
          <p:nvPr/>
        </p:nvSpPr>
        <p:spPr>
          <a:xfrm>
            <a:off x="2326938" y="2076450"/>
            <a:ext cx="184731" cy="369332"/>
          </a:xfrm>
          <a:prstGeom prst="rect">
            <a:avLst/>
          </a:prstGeom>
          <a:noFill/>
        </p:spPr>
        <p:txBody>
          <a:bodyPr wrap="none" rtlCol="0">
            <a:spAutoFit/>
          </a:bodyPr>
          <a:lstStyle/>
          <a:p>
            <a:endParaRPr lang="it-IT" dirty="0">
              <a:latin typeface="Helvetica"/>
              <a:cs typeface="Helvetica"/>
            </a:endParaRPr>
          </a:p>
        </p:txBody>
      </p:sp>
      <p:sp>
        <p:nvSpPr>
          <p:cNvPr id="9" name="CasellaDiTesto 8"/>
          <p:cNvSpPr txBox="1"/>
          <p:nvPr/>
        </p:nvSpPr>
        <p:spPr>
          <a:xfrm>
            <a:off x="5724526" y="1194468"/>
            <a:ext cx="3143250" cy="4524315"/>
          </a:xfrm>
          <a:prstGeom prst="rect">
            <a:avLst/>
          </a:prstGeom>
          <a:noFill/>
        </p:spPr>
        <p:txBody>
          <a:bodyPr wrap="square" rtlCol="0">
            <a:spAutoFit/>
          </a:bodyPr>
          <a:lstStyle/>
          <a:p>
            <a:r>
              <a:rPr lang="it-IT" sz="1600" dirty="0">
                <a:latin typeface="Helvetica"/>
                <a:cs typeface="Helvetica"/>
              </a:rPr>
              <a:t>Ministero del Lavoro e delle Politiche Sociali (D.G. Direzione Generale degli Ammortizzatori Sociali e della Formazione - Divisione V)</a:t>
            </a:r>
          </a:p>
          <a:p>
            <a:endParaRPr lang="it-IT" sz="1600" dirty="0">
              <a:latin typeface="Helvetica"/>
              <a:cs typeface="Helvetica"/>
            </a:endParaRPr>
          </a:p>
          <a:p>
            <a:r>
              <a:rPr lang="it-IT" sz="1600" b="1" dirty="0">
                <a:latin typeface="Helvetica"/>
                <a:cs typeface="Helvetica"/>
              </a:rPr>
              <a:t>2 aprile 2019</a:t>
            </a:r>
          </a:p>
          <a:p>
            <a:endParaRPr lang="it-IT" sz="1600" dirty="0">
              <a:latin typeface="Helvetica"/>
              <a:cs typeface="Helvetica"/>
            </a:endParaRPr>
          </a:p>
          <a:p>
            <a:r>
              <a:rPr lang="it-IT" sz="1600" dirty="0">
                <a:latin typeface="Helvetica"/>
                <a:cs typeface="Helvetica"/>
              </a:rPr>
              <a:t>Ministero dell’Istruzione, Università e Ricerca (Dipartimento per il sistema educativo di istruzione e formazione – D.G. per gli ordinamenti scolastici e la valutazione del sistema nazionale di istruzione)</a:t>
            </a:r>
          </a:p>
          <a:p>
            <a:endParaRPr lang="it-IT" sz="1600" dirty="0">
              <a:latin typeface="Helvetica"/>
              <a:cs typeface="Helvetica"/>
            </a:endParaRPr>
          </a:p>
          <a:p>
            <a:r>
              <a:rPr lang="it-IT" sz="1600" b="1" dirty="0">
                <a:latin typeface="Helvetica"/>
                <a:cs typeface="Helvetica"/>
              </a:rPr>
              <a:t>9 aprile 2019 - 18 aprile 2019</a:t>
            </a:r>
          </a:p>
        </p:txBody>
      </p:sp>
      <p:sp>
        <p:nvSpPr>
          <p:cNvPr id="8" name="CasellaDiTesto 7">
            <a:extLst>
              <a:ext uri="{FF2B5EF4-FFF2-40B4-BE49-F238E27FC236}">
                <a16:creationId xmlns:a16="http://schemas.microsoft.com/office/drawing/2014/main" id="{C137D317-FC47-41DC-B340-8487A2C595DD}"/>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1522809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524748" y="132655"/>
            <a:ext cx="6409452" cy="400110"/>
          </a:xfrm>
          <a:prstGeom prst="rect">
            <a:avLst/>
          </a:prstGeom>
          <a:noFill/>
        </p:spPr>
        <p:txBody>
          <a:bodyPr wrap="square" rtlCol="0">
            <a:spAutoFit/>
          </a:bodyPr>
          <a:lstStyle/>
          <a:p>
            <a:r>
              <a:rPr lang="en-US" sz="2000" b="1" i="1" dirty="0">
                <a:solidFill>
                  <a:srgbClr val="38A748"/>
                </a:solidFill>
                <a:latin typeface="Cambria"/>
                <a:cs typeface="Cambria"/>
              </a:rPr>
              <a:t>Work Package 1– Coordinamento e governance  1/3</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14</a:t>
            </a:fld>
            <a:endParaRPr lang="it-IT" sz="1200" dirty="0">
              <a:solidFill>
                <a:srgbClr val="003374"/>
              </a:solidFill>
              <a:latin typeface="Calibri light"/>
              <a:cs typeface="Calibri light"/>
            </a:endParaRPr>
          </a:p>
        </p:txBody>
      </p:sp>
      <p:sp>
        <p:nvSpPr>
          <p:cNvPr id="6" name="CasellaDiTesto 5"/>
          <p:cNvSpPr txBox="1"/>
          <p:nvPr/>
        </p:nvSpPr>
        <p:spPr>
          <a:xfrm>
            <a:off x="781049" y="1050841"/>
            <a:ext cx="7705725" cy="4755148"/>
          </a:xfrm>
          <a:prstGeom prst="rect">
            <a:avLst/>
          </a:prstGeom>
          <a:noFill/>
        </p:spPr>
        <p:txBody>
          <a:bodyPr wrap="square" rtlCol="0">
            <a:spAutoFit/>
          </a:bodyPr>
          <a:lstStyle/>
          <a:p>
            <a:pPr algn="just">
              <a:spcBef>
                <a:spcPts val="600"/>
              </a:spcBef>
              <a:spcAft>
                <a:spcPts val="600"/>
              </a:spcAft>
            </a:pPr>
            <a:r>
              <a:rPr lang="it-IT" dirty="0">
                <a:ea typeface="Calibri"/>
              </a:rPr>
              <a:t>Essendo necessario integrare le attività del progetto nelle politiche e nelle strategie più generali del paese </a:t>
            </a:r>
            <a:r>
              <a:rPr lang="it-IT" i="1" dirty="0">
                <a:ea typeface="Calibri"/>
              </a:rPr>
              <a:t>(tra queste è importante ricordare il Piano di garanzia delle competenze destinato alla popolazione adulta),</a:t>
            </a:r>
            <a:r>
              <a:rPr lang="it-IT" dirty="0">
                <a:ea typeface="Calibri"/>
              </a:rPr>
              <a:t> </a:t>
            </a:r>
            <a:r>
              <a:rPr lang="it-IT" b="1" dirty="0">
                <a:ea typeface="Calibri"/>
              </a:rPr>
              <a:t>l'azione progettuale sarà orientata a collegare gli interventi in corso</a:t>
            </a:r>
            <a:r>
              <a:rPr lang="it-IT" dirty="0">
                <a:ea typeface="Calibri"/>
              </a:rPr>
              <a:t>, considerando tra gli altri:</a:t>
            </a:r>
          </a:p>
          <a:p>
            <a:pPr algn="just">
              <a:spcBef>
                <a:spcPts val="600"/>
              </a:spcBef>
              <a:spcAft>
                <a:spcPts val="600"/>
              </a:spcAft>
            </a:pPr>
            <a:endParaRPr lang="it-IT" dirty="0">
              <a:ea typeface="Calibri"/>
            </a:endParaRPr>
          </a:p>
          <a:p>
            <a:pPr marL="285750" indent="-285750" algn="just">
              <a:buFont typeface="Wingdings" panose="05000000000000000000" pitchFamily="2" charset="2"/>
              <a:buChar char="Ø"/>
            </a:pPr>
            <a:r>
              <a:rPr lang="it-IT" dirty="0">
                <a:ea typeface="Calibri"/>
              </a:rPr>
              <a:t>l'azione delle Reti nazionali già operative come quella dei CPIA - Centri Regionali di Ricerca, Sperimentazione e Sviluppo (cfr. Piano Operativo Nazionale della Ricerca);</a:t>
            </a:r>
          </a:p>
          <a:p>
            <a:pPr marL="285750" indent="-285750" algn="just">
              <a:buFont typeface="Wingdings" panose="05000000000000000000" pitchFamily="2" charset="2"/>
              <a:buChar char="Ø"/>
            </a:pPr>
            <a:r>
              <a:rPr lang="it-IT" dirty="0">
                <a:ea typeface="Calibri"/>
              </a:rPr>
              <a:t>i progetti finanziati con risorse nazionali ed europee (ad esempio, attraverso </a:t>
            </a:r>
            <a:r>
              <a:rPr lang="it-IT" dirty="0" err="1">
                <a:ea typeface="Calibri"/>
              </a:rPr>
              <a:t>EaSI</a:t>
            </a:r>
            <a:r>
              <a:rPr lang="it-IT" dirty="0">
                <a:ea typeface="Calibri"/>
              </a:rPr>
              <a:t> o Erasmus +), al fine di evitare sovrapposizioni e dispersioni di finanziamenti.</a:t>
            </a:r>
          </a:p>
          <a:p>
            <a:pPr marL="285750" indent="-285750" algn="just">
              <a:buFont typeface="Wingdings" panose="05000000000000000000" pitchFamily="2" charset="2"/>
              <a:buChar char="Ø"/>
            </a:pPr>
            <a:r>
              <a:rPr lang="it-IT" dirty="0">
                <a:ea typeface="Calibri"/>
              </a:rPr>
              <a:t>i programmi di lavoro della RUIAP (rete di università che hanno specifiche linee di intervento in materia di apprendimento degli adulti);</a:t>
            </a:r>
          </a:p>
          <a:p>
            <a:pPr marL="285750" indent="-285750" algn="just">
              <a:buFont typeface="Wingdings" panose="05000000000000000000" pitchFamily="2" charset="2"/>
              <a:buChar char="Ø"/>
            </a:pPr>
            <a:r>
              <a:rPr lang="it-IT" dirty="0">
                <a:ea typeface="Calibri"/>
              </a:rPr>
              <a:t>l'attività della rete EDAFORUM, che riunisce le parti sociali, il terzo settore, le università e le amministrazioni locali.</a:t>
            </a:r>
            <a:endParaRPr lang="it-IT" sz="1400" dirty="0">
              <a:ea typeface="Calibri"/>
            </a:endParaRPr>
          </a:p>
        </p:txBody>
      </p:sp>
      <p:sp>
        <p:nvSpPr>
          <p:cNvPr id="8" name="CasellaDiTesto 7">
            <a:extLst>
              <a:ext uri="{FF2B5EF4-FFF2-40B4-BE49-F238E27FC236}">
                <a16:creationId xmlns:a16="http://schemas.microsoft.com/office/drawing/2014/main" id="{39DB22C9-BEC2-4D08-9BA1-4532E3B4CE37}"/>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2693584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524748" y="159772"/>
            <a:ext cx="6371352" cy="400110"/>
          </a:xfrm>
          <a:prstGeom prst="rect">
            <a:avLst/>
          </a:prstGeom>
          <a:noFill/>
        </p:spPr>
        <p:txBody>
          <a:bodyPr wrap="square" rtlCol="0">
            <a:spAutoFit/>
          </a:bodyPr>
          <a:lstStyle/>
          <a:p>
            <a:r>
              <a:rPr lang="en-US" sz="2000" b="1" i="1" dirty="0">
                <a:solidFill>
                  <a:srgbClr val="38A748"/>
                </a:solidFill>
                <a:latin typeface="Cambria"/>
                <a:cs typeface="Cambria"/>
              </a:rPr>
              <a:t>Work Package 1– Coordinamento e governance  2/3</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15</a:t>
            </a:fld>
            <a:endParaRPr lang="it-IT" sz="1200" dirty="0">
              <a:solidFill>
                <a:srgbClr val="003374"/>
              </a:solidFill>
              <a:latin typeface="Calibri light"/>
              <a:cs typeface="Calibri light"/>
            </a:endParaRPr>
          </a:p>
        </p:txBody>
      </p:sp>
      <p:sp>
        <p:nvSpPr>
          <p:cNvPr id="6" name="CasellaDiTesto 5"/>
          <p:cNvSpPr txBox="1"/>
          <p:nvPr/>
        </p:nvSpPr>
        <p:spPr>
          <a:xfrm>
            <a:off x="719137" y="1012741"/>
            <a:ext cx="7705725" cy="5155257"/>
          </a:xfrm>
          <a:prstGeom prst="rect">
            <a:avLst/>
          </a:prstGeom>
          <a:noFill/>
        </p:spPr>
        <p:txBody>
          <a:bodyPr wrap="square" rtlCol="0">
            <a:spAutoFit/>
          </a:bodyPr>
          <a:lstStyle/>
          <a:p>
            <a:pPr lvl="0" algn="just">
              <a:spcBef>
                <a:spcPts val="600"/>
              </a:spcBef>
              <a:spcAft>
                <a:spcPts val="600"/>
              </a:spcAft>
            </a:pPr>
            <a:r>
              <a:rPr lang="it-IT" sz="1400" dirty="0">
                <a:solidFill>
                  <a:prstClr val="black"/>
                </a:solidFill>
                <a:ea typeface="Calibri"/>
              </a:rPr>
              <a:t>E’ necessario che, da un lato, venga istituito un </a:t>
            </a:r>
            <a:r>
              <a:rPr lang="it-IT" sz="1400" b="1" dirty="0">
                <a:solidFill>
                  <a:prstClr val="black"/>
                </a:solidFill>
                <a:ea typeface="Calibri"/>
              </a:rPr>
              <a:t>gruppo permanente di controllo, direzione e monitoraggio del progetto, tra INAPP, Ministero dell'Istruzione e Ministero del Lavoro (Comitato di Pilotaggio) </a:t>
            </a:r>
            <a:r>
              <a:rPr lang="it-IT" sz="1400" dirty="0">
                <a:solidFill>
                  <a:prstClr val="black"/>
                </a:solidFill>
                <a:ea typeface="Calibri"/>
              </a:rPr>
              <a:t>e, dall'altro, che tutte le decisioni e i risultati raggiunti vengono messi in trasparenza e valorizzati attraverso comunicazioni </a:t>
            </a:r>
            <a:r>
              <a:rPr lang="it-IT" sz="1400" i="1" dirty="0">
                <a:solidFill>
                  <a:prstClr val="black"/>
                </a:solidFill>
                <a:ea typeface="Calibri"/>
              </a:rPr>
              <a:t>ad hoc </a:t>
            </a:r>
            <a:r>
              <a:rPr lang="it-IT" sz="1400" dirty="0">
                <a:solidFill>
                  <a:prstClr val="black"/>
                </a:solidFill>
                <a:ea typeface="Calibri"/>
              </a:rPr>
              <a:t>durante le riunioni del </a:t>
            </a:r>
            <a:r>
              <a:rPr lang="it-IT" sz="1400" b="1" dirty="0">
                <a:solidFill>
                  <a:prstClr val="black"/>
                </a:solidFill>
                <a:ea typeface="Calibri"/>
              </a:rPr>
              <a:t>Tavolo inter-istituzionale per l'apprendimento permanente</a:t>
            </a:r>
            <a:r>
              <a:rPr lang="it-IT" sz="1400" dirty="0">
                <a:solidFill>
                  <a:prstClr val="black"/>
                </a:solidFill>
                <a:ea typeface="Calibri"/>
              </a:rPr>
              <a:t> che, coordinato dalla Presidenza del Consiglio dei Ministri, comprende rappresentanti dei due Ministeri citati, del Ministero delle Finanze, delle Regioni, dell’ANPAL e che può essere esteso, di volta in volta, ad altri soggetti interessati. </a:t>
            </a:r>
          </a:p>
          <a:p>
            <a:pPr lvl="0" algn="just">
              <a:spcBef>
                <a:spcPts val="600"/>
              </a:spcBef>
              <a:spcAft>
                <a:spcPts val="600"/>
              </a:spcAft>
            </a:pPr>
            <a:r>
              <a:rPr lang="it-IT" sz="1400" b="1" dirty="0">
                <a:solidFill>
                  <a:prstClr val="black"/>
                </a:solidFill>
                <a:ea typeface="Calibri"/>
              </a:rPr>
              <a:t>È un'attività iterativa</a:t>
            </a:r>
            <a:r>
              <a:rPr lang="it-IT" sz="1400" dirty="0">
                <a:solidFill>
                  <a:prstClr val="black"/>
                </a:solidFill>
                <a:ea typeface="Calibri"/>
              </a:rPr>
              <a:t>, che comporta frequenti contatti tra il Coordinatore e tutti gli Attori citati e che si basa su contatti spesso bilaterali e estemporanei, ma che richiede incontri periodici e più strutturati. </a:t>
            </a:r>
          </a:p>
          <a:p>
            <a:pPr lvl="0" algn="just">
              <a:spcBef>
                <a:spcPts val="600"/>
              </a:spcBef>
              <a:spcAft>
                <a:spcPts val="600"/>
              </a:spcAft>
            </a:pPr>
            <a:r>
              <a:rPr lang="it-IT" sz="1400" dirty="0">
                <a:solidFill>
                  <a:prstClr val="black"/>
                </a:solidFill>
                <a:ea typeface="Calibri"/>
              </a:rPr>
              <a:t>Le sessioni plenarie del Comitato di Pilotaggio saranno organizzate al fine di presentare lo stato effettivo di attuazione, i risultati disponibili, eventuali criticità emergenti e le decisioni riguardanti la pianificazione della fase successiva.</a:t>
            </a:r>
          </a:p>
          <a:p>
            <a:pPr lvl="0" algn="just">
              <a:spcBef>
                <a:spcPts val="600"/>
              </a:spcBef>
              <a:spcAft>
                <a:spcPts val="600"/>
              </a:spcAft>
            </a:pPr>
            <a:r>
              <a:rPr lang="it-IT" sz="1400" dirty="0">
                <a:solidFill>
                  <a:prstClr val="black"/>
                </a:solidFill>
                <a:ea typeface="Calibri"/>
              </a:rPr>
              <a:t>Si prevede di organizzare almeno 7 riunioni (</a:t>
            </a:r>
            <a:r>
              <a:rPr lang="it-IT" sz="1400" i="1" dirty="0">
                <a:solidFill>
                  <a:prstClr val="black"/>
                </a:solidFill>
                <a:ea typeface="Calibri"/>
              </a:rPr>
              <a:t>de </a:t>
            </a:r>
            <a:r>
              <a:rPr lang="it-IT" sz="1400" i="1" dirty="0" err="1">
                <a:solidFill>
                  <a:prstClr val="black"/>
                </a:solidFill>
                <a:ea typeface="Calibri"/>
              </a:rPr>
              <a:t>visu</a:t>
            </a:r>
            <a:r>
              <a:rPr lang="it-IT" sz="1400" dirty="0">
                <a:solidFill>
                  <a:prstClr val="black"/>
                </a:solidFill>
                <a:ea typeface="Calibri"/>
              </a:rPr>
              <a:t>) secondo il seguente orario:</a:t>
            </a:r>
          </a:p>
          <a:p>
            <a:pPr lvl="0" algn="just"/>
            <a:r>
              <a:rPr lang="it-IT" sz="1400" dirty="0">
                <a:solidFill>
                  <a:prstClr val="black"/>
                </a:solidFill>
                <a:ea typeface="Calibri"/>
              </a:rPr>
              <a:t>1</a:t>
            </a:r>
            <a:r>
              <a:rPr lang="it-IT" sz="1400" baseline="30000" dirty="0">
                <a:solidFill>
                  <a:prstClr val="black"/>
                </a:solidFill>
                <a:ea typeface="Calibri"/>
              </a:rPr>
              <a:t>a </a:t>
            </a:r>
            <a:r>
              <a:rPr lang="it-IT" sz="1400" dirty="0">
                <a:solidFill>
                  <a:prstClr val="black"/>
                </a:solidFill>
                <a:ea typeface="Calibri"/>
              </a:rPr>
              <a:t>riunione mese 2 (02/2020)</a:t>
            </a:r>
          </a:p>
          <a:p>
            <a:pPr lvl="0" algn="just"/>
            <a:r>
              <a:rPr lang="it-IT" sz="1400" dirty="0">
                <a:solidFill>
                  <a:prstClr val="black"/>
                </a:solidFill>
                <a:ea typeface="Calibri"/>
              </a:rPr>
              <a:t>2</a:t>
            </a:r>
            <a:r>
              <a:rPr lang="it-IT" sz="1400" baseline="30000" dirty="0">
                <a:solidFill>
                  <a:prstClr val="black"/>
                </a:solidFill>
                <a:ea typeface="Calibri"/>
              </a:rPr>
              <a:t>a</a:t>
            </a:r>
            <a:r>
              <a:rPr lang="it-IT" sz="1400" dirty="0">
                <a:solidFill>
                  <a:prstClr val="black"/>
                </a:solidFill>
                <a:ea typeface="Calibri"/>
              </a:rPr>
              <a:t> riunione mese 6 (06/2020)</a:t>
            </a:r>
          </a:p>
          <a:p>
            <a:pPr lvl="0" algn="just"/>
            <a:r>
              <a:rPr lang="it-IT" sz="1400" dirty="0">
                <a:solidFill>
                  <a:prstClr val="black"/>
                </a:solidFill>
                <a:ea typeface="Calibri"/>
              </a:rPr>
              <a:t>3</a:t>
            </a:r>
            <a:r>
              <a:rPr lang="it-IT" sz="1400" baseline="30000" dirty="0">
                <a:solidFill>
                  <a:prstClr val="black"/>
                </a:solidFill>
                <a:ea typeface="Calibri"/>
              </a:rPr>
              <a:t>a  </a:t>
            </a:r>
            <a:r>
              <a:rPr lang="it-IT" sz="1400" dirty="0">
                <a:solidFill>
                  <a:prstClr val="black"/>
                </a:solidFill>
                <a:ea typeface="Calibri"/>
              </a:rPr>
              <a:t>riunione mese 9 (09/2020)</a:t>
            </a:r>
          </a:p>
          <a:p>
            <a:pPr lvl="0" algn="just"/>
            <a:r>
              <a:rPr lang="it-IT" sz="1400" dirty="0">
                <a:solidFill>
                  <a:prstClr val="black"/>
                </a:solidFill>
                <a:ea typeface="Calibri"/>
              </a:rPr>
              <a:t>4</a:t>
            </a:r>
            <a:r>
              <a:rPr lang="it-IT" sz="1400" baseline="30000" dirty="0">
                <a:solidFill>
                  <a:prstClr val="black"/>
                </a:solidFill>
                <a:ea typeface="Calibri"/>
              </a:rPr>
              <a:t>a</a:t>
            </a:r>
            <a:r>
              <a:rPr lang="it-IT" sz="1400" dirty="0">
                <a:solidFill>
                  <a:prstClr val="black"/>
                </a:solidFill>
                <a:ea typeface="Calibri"/>
              </a:rPr>
              <a:t>  riunione mese 14 (02/2021)</a:t>
            </a:r>
          </a:p>
          <a:p>
            <a:pPr lvl="0" algn="just"/>
            <a:r>
              <a:rPr lang="it-IT" sz="1400" dirty="0">
                <a:solidFill>
                  <a:prstClr val="black"/>
                </a:solidFill>
                <a:ea typeface="Calibri"/>
              </a:rPr>
              <a:t>5</a:t>
            </a:r>
            <a:r>
              <a:rPr lang="it-IT" sz="1400" baseline="30000" dirty="0">
                <a:solidFill>
                  <a:prstClr val="black"/>
                </a:solidFill>
                <a:ea typeface="Calibri"/>
              </a:rPr>
              <a:t>a</a:t>
            </a:r>
            <a:r>
              <a:rPr lang="it-IT" sz="1400" dirty="0">
                <a:solidFill>
                  <a:prstClr val="black"/>
                </a:solidFill>
                <a:ea typeface="Calibri"/>
              </a:rPr>
              <a:t> riunione mese 17 (05/2021)</a:t>
            </a:r>
          </a:p>
          <a:p>
            <a:pPr lvl="0" algn="just"/>
            <a:r>
              <a:rPr lang="it-IT" sz="1400" dirty="0">
                <a:solidFill>
                  <a:prstClr val="black"/>
                </a:solidFill>
                <a:ea typeface="Calibri"/>
              </a:rPr>
              <a:t>6</a:t>
            </a:r>
            <a:r>
              <a:rPr lang="it-IT" sz="1400" baseline="30000" dirty="0">
                <a:solidFill>
                  <a:prstClr val="black"/>
                </a:solidFill>
                <a:ea typeface="Calibri"/>
              </a:rPr>
              <a:t>a</a:t>
            </a:r>
            <a:r>
              <a:rPr lang="it-IT" sz="1400" dirty="0">
                <a:solidFill>
                  <a:prstClr val="black"/>
                </a:solidFill>
                <a:ea typeface="Calibri"/>
              </a:rPr>
              <a:t> riunione mese 22 (10/2021)</a:t>
            </a:r>
          </a:p>
          <a:p>
            <a:pPr lvl="0" algn="just"/>
            <a:r>
              <a:rPr lang="it-IT" sz="1400" dirty="0">
                <a:solidFill>
                  <a:prstClr val="black"/>
                </a:solidFill>
                <a:ea typeface="Calibri"/>
              </a:rPr>
              <a:t>7</a:t>
            </a:r>
            <a:r>
              <a:rPr lang="it-IT" sz="1400" baseline="30000" dirty="0">
                <a:solidFill>
                  <a:prstClr val="black"/>
                </a:solidFill>
                <a:ea typeface="Calibri"/>
              </a:rPr>
              <a:t>°</a:t>
            </a:r>
            <a:r>
              <a:rPr lang="it-IT" sz="1400" dirty="0">
                <a:solidFill>
                  <a:prstClr val="black"/>
                </a:solidFill>
                <a:ea typeface="Calibri"/>
              </a:rPr>
              <a:t> riunione mese 25 (01/2022) - per concordare le conclusioni del rapporto finale prima della presentazione)</a:t>
            </a:r>
            <a:endParaRPr lang="it-IT" sz="1400" dirty="0">
              <a:solidFill>
                <a:prstClr val="black"/>
              </a:solidFill>
              <a:cs typeface="Helvetica"/>
            </a:endParaRPr>
          </a:p>
        </p:txBody>
      </p:sp>
      <p:sp>
        <p:nvSpPr>
          <p:cNvPr id="8" name="CasellaDiTesto 7">
            <a:extLst>
              <a:ext uri="{FF2B5EF4-FFF2-40B4-BE49-F238E27FC236}">
                <a16:creationId xmlns:a16="http://schemas.microsoft.com/office/drawing/2014/main" id="{D23D5388-0F81-4C89-98CE-5D259313B8FF}"/>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1260529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477996" y="267493"/>
            <a:ext cx="5647452" cy="400110"/>
          </a:xfrm>
          <a:prstGeom prst="rect">
            <a:avLst/>
          </a:prstGeom>
          <a:noFill/>
        </p:spPr>
        <p:txBody>
          <a:bodyPr wrap="square" rtlCol="0">
            <a:spAutoFit/>
          </a:bodyPr>
          <a:lstStyle/>
          <a:p>
            <a:r>
              <a:rPr lang="en-US" sz="2000" b="1" i="1" dirty="0">
                <a:solidFill>
                  <a:srgbClr val="38A748"/>
                </a:solidFill>
                <a:latin typeface="Cambria"/>
                <a:cs typeface="Cambria"/>
              </a:rPr>
              <a:t>Work Package 2 –</a:t>
            </a:r>
            <a:r>
              <a:rPr lang="en-US" sz="2000" b="1" i="1" dirty="0" err="1">
                <a:solidFill>
                  <a:srgbClr val="38A748"/>
                </a:solidFill>
                <a:latin typeface="Cambria"/>
                <a:cs typeface="Cambria"/>
              </a:rPr>
              <a:t>Attività</a:t>
            </a:r>
            <a:r>
              <a:rPr lang="en-US" sz="2000" b="1" i="1" dirty="0">
                <a:solidFill>
                  <a:srgbClr val="38A748"/>
                </a:solidFill>
                <a:latin typeface="Cambria"/>
                <a:cs typeface="Cambria"/>
              </a:rPr>
              <a:t> </a:t>
            </a:r>
            <a:r>
              <a:rPr lang="en-US" sz="2000" b="1" i="1" dirty="0" err="1">
                <a:solidFill>
                  <a:srgbClr val="38A748"/>
                </a:solidFill>
                <a:latin typeface="Cambria"/>
                <a:cs typeface="Cambria"/>
              </a:rPr>
              <a:t>transnazionali</a:t>
            </a:r>
            <a:r>
              <a:rPr lang="en-US" sz="2000" b="1" i="1" dirty="0">
                <a:solidFill>
                  <a:srgbClr val="38A748"/>
                </a:solidFill>
                <a:latin typeface="Cambria"/>
                <a:cs typeface="Cambria"/>
              </a:rPr>
              <a:t> </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16</a:t>
            </a:fld>
            <a:endParaRPr lang="it-IT" sz="1200" dirty="0">
              <a:solidFill>
                <a:srgbClr val="003374"/>
              </a:solidFill>
              <a:latin typeface="Calibri light"/>
              <a:cs typeface="Calibri light"/>
            </a:endParaRPr>
          </a:p>
        </p:txBody>
      </p:sp>
      <p:sp>
        <p:nvSpPr>
          <p:cNvPr id="6" name="CasellaDiTesto 5"/>
          <p:cNvSpPr txBox="1"/>
          <p:nvPr/>
        </p:nvSpPr>
        <p:spPr>
          <a:xfrm>
            <a:off x="790574" y="1041316"/>
            <a:ext cx="7705725" cy="5201424"/>
          </a:xfrm>
          <a:prstGeom prst="rect">
            <a:avLst/>
          </a:prstGeom>
          <a:noFill/>
        </p:spPr>
        <p:txBody>
          <a:bodyPr wrap="square" rtlCol="0">
            <a:spAutoFit/>
          </a:bodyPr>
          <a:lstStyle/>
          <a:p>
            <a:pPr marL="285750" indent="-285750" algn="just">
              <a:buFont typeface="Wingdings" panose="05000000000000000000" pitchFamily="2" charset="2"/>
              <a:buChar char="Ø"/>
            </a:pPr>
            <a:r>
              <a:rPr lang="it-IT" dirty="0">
                <a:ea typeface="Calibri"/>
              </a:rPr>
              <a:t>Partecipazione a un massimo di 6 riunioni, incluse riunioni di coordinamento e altri eventi tematici</a:t>
            </a:r>
          </a:p>
          <a:p>
            <a:pPr algn="just"/>
            <a:endParaRPr lang="it-IT" dirty="0">
              <a:ea typeface="Calibri"/>
            </a:endParaRPr>
          </a:p>
          <a:p>
            <a:pPr marL="285750" indent="-285750" algn="just">
              <a:buFont typeface="Wingdings" panose="05000000000000000000" pitchFamily="2" charset="2"/>
              <a:buChar char="Ø"/>
            </a:pPr>
            <a:r>
              <a:rPr lang="it-IT" dirty="0">
                <a:ea typeface="Calibri"/>
              </a:rPr>
              <a:t>Cooperazione transnazionale - VISITA DI STUDIO IN FRANCIA</a:t>
            </a:r>
          </a:p>
          <a:p>
            <a:pPr marL="552450" indent="-285750" algn="just">
              <a:buFont typeface="Courier New" panose="02070309020205020404" pitchFamily="49" charset="0"/>
              <a:buChar char="o"/>
            </a:pPr>
            <a:r>
              <a:rPr lang="it-IT" sz="1600" dirty="0">
                <a:ea typeface="Calibri"/>
              </a:rPr>
              <a:t>osservare le pratiche interessate con l'aggiornamento di educatori di adulti impegnati sia in contesti istituzionali che in contesti informali e non formali;</a:t>
            </a:r>
          </a:p>
          <a:p>
            <a:pPr marL="552450" indent="-285750" algn="just">
              <a:buFont typeface="Courier New" panose="02070309020205020404" pitchFamily="49" charset="0"/>
              <a:buChar char="o"/>
            </a:pPr>
            <a:r>
              <a:rPr lang="it-IT" sz="1600" dirty="0">
                <a:ea typeface="Calibri"/>
              </a:rPr>
              <a:t>raccogliere informazioni e stimoli su percorsi individualizzati di riqualificazione e riqualificazione per adulti poco qualificati e scarsamente qualificati. Di particolare interesse è l'applicazione del voucher individuale per adulti disoccupati.</a:t>
            </a:r>
          </a:p>
          <a:p>
            <a:pPr algn="just"/>
            <a:endParaRPr lang="it-IT" dirty="0">
              <a:ea typeface="Calibri"/>
            </a:endParaRPr>
          </a:p>
          <a:p>
            <a:pPr marL="285750" indent="-285750" algn="just">
              <a:buFont typeface="Wingdings" panose="05000000000000000000" pitchFamily="2" charset="2"/>
              <a:buChar char="Ø"/>
            </a:pPr>
            <a:r>
              <a:rPr lang="it-IT" dirty="0">
                <a:ea typeface="Calibri"/>
              </a:rPr>
              <a:t>Cooperazione transnazionale – VISITA DI STUDIO IN POLONIA</a:t>
            </a:r>
          </a:p>
          <a:p>
            <a:pPr marL="266700" algn="just"/>
            <a:r>
              <a:rPr lang="it-IT" sz="1600" dirty="0">
                <a:ea typeface="Calibri"/>
              </a:rPr>
              <a:t>La scelta di organizzare una visita di studio in Polonia deriva dai colloqui con il Coordinatore polacco durante i quali è emerso un interesse comune riguardo alle strategie di qualificazione e riqualificazione di adulti </a:t>
            </a:r>
            <a:r>
              <a:rPr lang="it-IT" sz="1600" dirty="0" err="1">
                <a:ea typeface="Calibri"/>
              </a:rPr>
              <a:t>low</a:t>
            </a:r>
            <a:r>
              <a:rPr lang="it-IT" sz="1600" dirty="0">
                <a:ea typeface="Calibri"/>
              </a:rPr>
              <a:t> </a:t>
            </a:r>
            <a:r>
              <a:rPr lang="it-IT" sz="1600" dirty="0" err="1">
                <a:ea typeface="Calibri"/>
              </a:rPr>
              <a:t>skilled</a:t>
            </a:r>
            <a:r>
              <a:rPr lang="it-IT" sz="1600" dirty="0">
                <a:ea typeface="Calibri"/>
              </a:rPr>
              <a:t> in contesti rurali. </a:t>
            </a:r>
          </a:p>
          <a:p>
            <a:pPr marL="266700" algn="just"/>
            <a:r>
              <a:rPr lang="it-IT" sz="1600" dirty="0">
                <a:ea typeface="Calibri"/>
              </a:rPr>
              <a:t>Si tratta di aree in cui il </a:t>
            </a:r>
            <a:r>
              <a:rPr lang="it-IT" sz="1600" b="1" dirty="0">
                <a:ea typeface="Calibri"/>
              </a:rPr>
              <a:t>ruolo della comunità come soggetto educante assume particolare importanza</a:t>
            </a:r>
            <a:r>
              <a:rPr lang="it-IT" sz="1600" dirty="0">
                <a:ea typeface="Calibri"/>
              </a:rPr>
              <a:t> e, pertanto, l'utilizzo delle strategie di rete dovrebbe essere particolarmente frequente.</a:t>
            </a:r>
          </a:p>
          <a:p>
            <a:pPr marL="266700" algn="just"/>
            <a:r>
              <a:rPr lang="it-IT" sz="1600" dirty="0">
                <a:ea typeface="Calibri"/>
              </a:rPr>
              <a:t>La visita, quindi, anche se di breve durata, dovrebbe </a:t>
            </a:r>
            <a:r>
              <a:rPr lang="it-IT" sz="1600" dirty="0" err="1">
                <a:ea typeface="Calibri"/>
              </a:rPr>
              <a:t>offrirela</a:t>
            </a:r>
            <a:r>
              <a:rPr lang="it-IT" sz="1600" dirty="0">
                <a:ea typeface="Calibri"/>
              </a:rPr>
              <a:t> possibilità di visitare progetti ed esperienze di sostegno educativo per adulti in queste aree, ascoltando soprattutto la voce degli educatori e quella delle istituzioni centrali e regionali.</a:t>
            </a:r>
            <a:endParaRPr lang="it-IT" sz="1100" dirty="0">
              <a:solidFill>
                <a:prstClr val="black"/>
              </a:solidFill>
              <a:latin typeface="Helvetica"/>
              <a:cs typeface="Helvetica"/>
            </a:endParaRPr>
          </a:p>
        </p:txBody>
      </p:sp>
      <p:sp>
        <p:nvSpPr>
          <p:cNvPr id="8" name="CasellaDiTesto 7">
            <a:extLst>
              <a:ext uri="{FF2B5EF4-FFF2-40B4-BE49-F238E27FC236}">
                <a16:creationId xmlns:a16="http://schemas.microsoft.com/office/drawing/2014/main" id="{8A972888-C003-42EC-ABFE-EF1B21B6A783}"/>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3076658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524748" y="148049"/>
            <a:ext cx="6371352" cy="646331"/>
          </a:xfrm>
          <a:prstGeom prst="rect">
            <a:avLst/>
          </a:prstGeom>
          <a:noFill/>
        </p:spPr>
        <p:txBody>
          <a:bodyPr wrap="square" rtlCol="0">
            <a:spAutoFit/>
          </a:bodyPr>
          <a:lstStyle/>
          <a:p>
            <a:r>
              <a:rPr lang="it-IT" b="1" i="1" dirty="0">
                <a:solidFill>
                  <a:srgbClr val="38A748"/>
                </a:solidFill>
                <a:latin typeface="Cambria"/>
                <a:cs typeface="Cambria"/>
              </a:rPr>
              <a:t>Work Package 3 – IMPLEMENTAZIONE PRIORITA’ 3 – QUALITA’</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17</a:t>
            </a:fld>
            <a:endParaRPr lang="it-IT" sz="1200" dirty="0">
              <a:solidFill>
                <a:srgbClr val="003374"/>
              </a:solidFill>
              <a:latin typeface="Calibri light"/>
              <a:cs typeface="Calibri light"/>
            </a:endParaRPr>
          </a:p>
        </p:txBody>
      </p:sp>
      <p:sp>
        <p:nvSpPr>
          <p:cNvPr id="6" name="CasellaDiTesto 5"/>
          <p:cNvSpPr txBox="1"/>
          <p:nvPr/>
        </p:nvSpPr>
        <p:spPr>
          <a:xfrm>
            <a:off x="823953" y="1027331"/>
            <a:ext cx="7705725" cy="4985980"/>
          </a:xfrm>
          <a:prstGeom prst="rect">
            <a:avLst/>
          </a:prstGeom>
          <a:noFill/>
        </p:spPr>
        <p:txBody>
          <a:bodyPr wrap="square" rtlCol="0">
            <a:spAutoFit/>
          </a:bodyPr>
          <a:lstStyle/>
          <a:p>
            <a:pPr algn="just">
              <a:spcBef>
                <a:spcPts val="600"/>
              </a:spcBef>
              <a:spcAft>
                <a:spcPts val="600"/>
              </a:spcAft>
            </a:pPr>
            <a:r>
              <a:rPr lang="it-IT" dirty="0">
                <a:ea typeface="Calibri"/>
              </a:rPr>
              <a:t>La scelta di intervenire su questa priorità è stata adottata nel corso di diversi incontri con il Ministero del Lavoro e delle Politiche Sociali e con il Ministero dell'Istruzione, Università e Ricerca, durante i quali sono state attentamente esaminate le varie opzioni disponibili.</a:t>
            </a:r>
          </a:p>
          <a:p>
            <a:pPr algn="just">
              <a:spcBef>
                <a:spcPts val="600"/>
              </a:spcBef>
              <a:spcAft>
                <a:spcPts val="600"/>
              </a:spcAft>
            </a:pPr>
            <a:r>
              <a:rPr lang="it-IT" i="1" dirty="0">
                <a:ea typeface="Calibri"/>
              </a:rPr>
              <a:t>A latere </a:t>
            </a:r>
            <a:r>
              <a:rPr lang="it-IT" dirty="0">
                <a:ea typeface="Calibri"/>
              </a:rPr>
              <a:t>delle azioni necessarie per migliorare la </a:t>
            </a:r>
            <a:r>
              <a:rPr lang="it-IT" i="1" dirty="0" err="1">
                <a:ea typeface="Calibri"/>
              </a:rPr>
              <a:t>governance</a:t>
            </a:r>
            <a:r>
              <a:rPr lang="it-IT" dirty="0">
                <a:ea typeface="Calibri"/>
              </a:rPr>
              <a:t> del sistema, </a:t>
            </a:r>
            <a:r>
              <a:rPr lang="it-IT" b="1" dirty="0">
                <a:solidFill>
                  <a:srgbClr val="C00000"/>
                </a:solidFill>
                <a:ea typeface="Calibri"/>
              </a:rPr>
              <a:t>è apparso necessario intervenire direttamente su uno dei pilastri fondamentali su cui si basa la qualità di qualsiasi azione formativa e educativa, ovvero la riqualificazione e l’aggiornamento degli educatori adulti - provenienti sia dal sistema scolastico (CPIA), sia dalle agenzie formative, che dai CPI (Priorità 3 – Qualità).</a:t>
            </a:r>
          </a:p>
          <a:p>
            <a:pPr algn="just">
              <a:spcBef>
                <a:spcPts val="600"/>
              </a:spcBef>
              <a:spcAft>
                <a:spcPts val="600"/>
              </a:spcAft>
            </a:pPr>
            <a:r>
              <a:rPr lang="it-IT" dirty="0">
                <a:ea typeface="Calibri"/>
              </a:rPr>
              <a:t>L'intervento proposto nel progetto è finalizzato all'integrazione delle azioni esistenti relative alla formazione in servizio, attraverso l’erogazione di Moduli di aggiornamento e di servizi di consulenza rivolti a tale target </a:t>
            </a:r>
            <a:r>
              <a:rPr lang="it-IT" dirty="0" err="1">
                <a:ea typeface="Calibri"/>
              </a:rPr>
              <a:t>group</a:t>
            </a:r>
            <a:r>
              <a:rPr lang="it-IT" dirty="0">
                <a:ea typeface="Calibri"/>
              </a:rPr>
              <a:t>. </a:t>
            </a:r>
          </a:p>
          <a:p>
            <a:pPr algn="just">
              <a:spcBef>
                <a:spcPts val="600"/>
              </a:spcBef>
              <a:spcAft>
                <a:spcPts val="600"/>
              </a:spcAft>
            </a:pPr>
            <a:r>
              <a:rPr lang="it-IT" dirty="0">
                <a:ea typeface="Calibri"/>
              </a:rPr>
              <a:t>La strategia concordata con le Autorità nazionali si basa sul massimo utilizzo delle reti esistenti e delle relative infrastrutture organizzative, svolgendo l'intera azione </a:t>
            </a:r>
            <a:r>
              <a:rPr lang="it-IT" b="1" u="sng" dirty="0">
                <a:ea typeface="Calibri"/>
              </a:rPr>
              <a:t>con e a vantaggio</a:t>
            </a:r>
            <a:r>
              <a:rPr lang="it-IT" dirty="0">
                <a:ea typeface="Calibri"/>
              </a:rPr>
              <a:t> di esse.</a:t>
            </a:r>
            <a:endParaRPr lang="it-IT" sz="1400" dirty="0">
              <a:effectLst/>
              <a:ea typeface="Calibri"/>
            </a:endParaRPr>
          </a:p>
        </p:txBody>
      </p:sp>
      <p:sp>
        <p:nvSpPr>
          <p:cNvPr id="8" name="CasellaDiTesto 7">
            <a:extLst>
              <a:ext uri="{FF2B5EF4-FFF2-40B4-BE49-F238E27FC236}">
                <a16:creationId xmlns:a16="http://schemas.microsoft.com/office/drawing/2014/main" id="{50DEE2D6-5247-4F65-98F7-74F5C85CA13C}"/>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3768039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524747" y="175106"/>
            <a:ext cx="6380877" cy="707886"/>
          </a:xfrm>
          <a:prstGeom prst="rect">
            <a:avLst/>
          </a:prstGeom>
          <a:noFill/>
        </p:spPr>
        <p:txBody>
          <a:bodyPr wrap="square" rtlCol="0">
            <a:spAutoFit/>
          </a:bodyPr>
          <a:lstStyle/>
          <a:p>
            <a:r>
              <a:rPr lang="it-IT" sz="2000" b="1" i="1" dirty="0">
                <a:solidFill>
                  <a:srgbClr val="38A748"/>
                </a:solidFill>
                <a:latin typeface="Cambria"/>
                <a:cs typeface="Cambria"/>
              </a:rPr>
              <a:t>Work Package 3 – IMPLEMENTAZIONE PRIORITA’ 3 – QUALITA’</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18</a:t>
            </a:fld>
            <a:endParaRPr lang="it-IT" sz="1200" dirty="0">
              <a:solidFill>
                <a:srgbClr val="003374"/>
              </a:solidFill>
              <a:latin typeface="Calibri light"/>
              <a:cs typeface="Calibri light"/>
            </a:endParaRPr>
          </a:p>
        </p:txBody>
      </p:sp>
      <p:sp>
        <p:nvSpPr>
          <p:cNvPr id="6" name="CasellaDiTesto 5"/>
          <p:cNvSpPr txBox="1"/>
          <p:nvPr/>
        </p:nvSpPr>
        <p:spPr>
          <a:xfrm>
            <a:off x="719137" y="1080016"/>
            <a:ext cx="7705725" cy="5601533"/>
          </a:xfrm>
          <a:prstGeom prst="rect">
            <a:avLst/>
          </a:prstGeom>
          <a:noFill/>
        </p:spPr>
        <p:txBody>
          <a:bodyPr wrap="square" rtlCol="0">
            <a:spAutoFit/>
          </a:bodyPr>
          <a:lstStyle/>
          <a:p>
            <a:pPr algn="just">
              <a:spcAft>
                <a:spcPts val="0"/>
              </a:spcAft>
            </a:pPr>
            <a:r>
              <a:rPr lang="it-IT" dirty="0">
                <a:ea typeface="MS Mincho"/>
                <a:cs typeface="Times New Roman"/>
              </a:rPr>
              <a:t>In particolare, l’attività, che rientra tra quelle che mirano a valorizzare il Centro Provinciale per l’Istruzione degli Adulti (CPIA) come struttura di servizio, si collega con il Piano Nazionale di Garanzia delle Competenze della popolazione adulta, in riferimento ai punti:</a:t>
            </a:r>
          </a:p>
          <a:p>
            <a:pPr algn="just">
              <a:spcAft>
                <a:spcPts val="0"/>
              </a:spcAft>
            </a:pPr>
            <a:r>
              <a:rPr lang="it-IT" dirty="0">
                <a:ea typeface="MS Mincho"/>
                <a:cs typeface="Times New Roman"/>
              </a:rPr>
              <a:t> </a:t>
            </a:r>
          </a:p>
          <a:p>
            <a:pPr marL="342900" indent="-342900" algn="just">
              <a:spcAft>
                <a:spcPts val="0"/>
              </a:spcAft>
              <a:buAutoNum type="arabicPeriod"/>
            </a:pPr>
            <a:r>
              <a:rPr lang="it-IT" dirty="0">
                <a:ea typeface="MS Mincho"/>
                <a:cs typeface="Times New Roman"/>
              </a:rPr>
              <a:t>favorire e sostenere la partecipazione dei CPIA alla costruzione e al funzionamento delle reti territoriali per l'apprendimento permanente.</a:t>
            </a:r>
          </a:p>
          <a:p>
            <a:pPr algn="just">
              <a:spcAft>
                <a:spcPts val="0"/>
              </a:spcAft>
            </a:pPr>
            <a:endParaRPr lang="it-IT" dirty="0">
              <a:ea typeface="MS Mincho"/>
              <a:cs typeface="Times New Roman"/>
            </a:endParaRPr>
          </a:p>
          <a:p>
            <a:pPr algn="just">
              <a:spcAft>
                <a:spcPts val="0"/>
              </a:spcAft>
            </a:pPr>
            <a:r>
              <a:rPr lang="it-IT" dirty="0">
                <a:ea typeface="MS Mincho"/>
                <a:cs typeface="Times New Roman"/>
              </a:rPr>
              <a:t>2.	potenziare e consolidare i Centri di ricerca, sperimentazione e sviluppo in  materia di istruzione degli adulti, già attivati.</a:t>
            </a:r>
          </a:p>
          <a:p>
            <a:pPr algn="just">
              <a:spcAft>
                <a:spcPts val="0"/>
              </a:spcAft>
            </a:pPr>
            <a:r>
              <a:rPr lang="it-IT" dirty="0">
                <a:ea typeface="MS Mincho"/>
                <a:cs typeface="Times New Roman"/>
              </a:rPr>
              <a:t> </a:t>
            </a:r>
          </a:p>
          <a:p>
            <a:pPr algn="just">
              <a:spcAft>
                <a:spcPts val="0"/>
              </a:spcAft>
            </a:pPr>
            <a:r>
              <a:rPr lang="it-IT" dirty="0">
                <a:ea typeface="MS Mincho"/>
                <a:cs typeface="Times New Roman"/>
              </a:rPr>
              <a:t>In tale contesto, essa mira ad offrire ai CPIA strumenti per favorire la collaborazione con il gruppo di lavoro trasversale per l’attivazione di risorse, anche europee, utili al potenziamento delle attività dei singoli </a:t>
            </a:r>
            <a:r>
              <a:rPr lang="it-IT" dirty="0" err="1">
                <a:ea typeface="MS Mincho"/>
                <a:cs typeface="Times New Roman"/>
              </a:rPr>
              <a:t>CRRSeS</a:t>
            </a:r>
            <a:r>
              <a:rPr lang="it-IT" dirty="0">
                <a:ea typeface="MS Mincho"/>
                <a:cs typeface="Times New Roman"/>
              </a:rPr>
              <a:t> e della Rete nazionale (art. 6 del Protocollo di rete). </a:t>
            </a:r>
          </a:p>
          <a:p>
            <a:pPr algn="just">
              <a:spcAft>
                <a:spcPts val="0"/>
              </a:spcAft>
            </a:pPr>
            <a:r>
              <a:rPr lang="it-IT" dirty="0">
                <a:ea typeface="MS Mincho"/>
                <a:cs typeface="Times New Roman"/>
              </a:rPr>
              <a:t> </a:t>
            </a:r>
          </a:p>
          <a:p>
            <a:pPr algn="just">
              <a:spcAft>
                <a:spcPts val="0"/>
              </a:spcAft>
            </a:pPr>
            <a:r>
              <a:rPr lang="it-IT" b="1" dirty="0">
                <a:ea typeface="MS Mincho"/>
                <a:cs typeface="Times New Roman"/>
              </a:rPr>
              <a:t>Il percorso proposto, da realizzare in ciascuna Regione,  prevede azioni di diffusione e di implementazione delle conoscenze sui documenti europei e delle competenze sull’</a:t>
            </a:r>
            <a:r>
              <a:rPr lang="it-IT" b="1" dirty="0" err="1">
                <a:ea typeface="MS Mincho"/>
                <a:cs typeface="Times New Roman"/>
              </a:rPr>
              <a:t>europrogettazione</a:t>
            </a:r>
            <a:r>
              <a:rPr lang="it-IT" sz="1600" dirty="0">
                <a:ea typeface="MS Mincho"/>
                <a:cs typeface="Times New Roman"/>
              </a:rPr>
              <a:t>. </a:t>
            </a:r>
          </a:p>
          <a:p>
            <a:pPr algn="just">
              <a:spcAft>
                <a:spcPts val="0"/>
              </a:spcAft>
            </a:pPr>
            <a:r>
              <a:rPr lang="it-IT" sz="1600" dirty="0">
                <a:ea typeface="MS Mincho"/>
                <a:cs typeface="Times New Roman"/>
              </a:rPr>
              <a:t> </a:t>
            </a:r>
            <a:endParaRPr lang="it-IT" sz="1600" dirty="0">
              <a:latin typeface="Cambria"/>
              <a:ea typeface="MS Mincho"/>
              <a:cs typeface="Times New Roman"/>
            </a:endParaRPr>
          </a:p>
        </p:txBody>
      </p:sp>
      <p:sp>
        <p:nvSpPr>
          <p:cNvPr id="8" name="CasellaDiTesto 7">
            <a:extLst>
              <a:ext uri="{FF2B5EF4-FFF2-40B4-BE49-F238E27FC236}">
                <a16:creationId xmlns:a16="http://schemas.microsoft.com/office/drawing/2014/main" id="{B40CE7E4-3E13-4DF9-A874-FB0A8C0CD34C}"/>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19153206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458946" y="125992"/>
            <a:ext cx="6333252" cy="646331"/>
          </a:xfrm>
          <a:prstGeom prst="rect">
            <a:avLst/>
          </a:prstGeom>
          <a:noFill/>
        </p:spPr>
        <p:txBody>
          <a:bodyPr wrap="square" rtlCol="0">
            <a:spAutoFit/>
          </a:bodyPr>
          <a:lstStyle/>
          <a:p>
            <a:r>
              <a:rPr lang="it-IT" b="1" i="1" dirty="0">
                <a:solidFill>
                  <a:srgbClr val="38A748"/>
                </a:solidFill>
                <a:latin typeface="Cambria"/>
                <a:cs typeface="Cambria"/>
              </a:rPr>
              <a:t>Work Package 3 – IMPLEMENTAZIONE PRIORITA’ 3 – QUALITA’</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19</a:t>
            </a:fld>
            <a:endParaRPr lang="it-IT" sz="1200" dirty="0">
              <a:solidFill>
                <a:srgbClr val="003374"/>
              </a:solidFill>
              <a:latin typeface="Calibri light"/>
              <a:cs typeface="Calibri light"/>
            </a:endParaRPr>
          </a:p>
        </p:txBody>
      </p:sp>
      <p:sp>
        <p:nvSpPr>
          <p:cNvPr id="6" name="CasellaDiTesto 5"/>
          <p:cNvSpPr txBox="1"/>
          <p:nvPr/>
        </p:nvSpPr>
        <p:spPr>
          <a:xfrm>
            <a:off x="733421" y="1140857"/>
            <a:ext cx="7705725" cy="4708981"/>
          </a:xfrm>
          <a:prstGeom prst="rect">
            <a:avLst/>
          </a:prstGeom>
          <a:noFill/>
        </p:spPr>
        <p:txBody>
          <a:bodyPr wrap="square" rtlCol="0">
            <a:spAutoFit/>
          </a:bodyPr>
          <a:lstStyle/>
          <a:p>
            <a:pPr algn="just">
              <a:spcBef>
                <a:spcPts val="600"/>
              </a:spcBef>
              <a:spcAft>
                <a:spcPts val="600"/>
              </a:spcAft>
            </a:pPr>
            <a:r>
              <a:rPr lang="it-IT" dirty="0">
                <a:ea typeface="Calibri"/>
              </a:rPr>
              <a:t>Per accompagnare la riforma del sistema di Istruzione degli adulti sono stati attivati ​​massicci interventi di formazione e aggiornamento degli insegnanti, sia in termini di numero di docenti coinvolti, che in termini finanziari.</a:t>
            </a:r>
          </a:p>
          <a:p>
            <a:pPr algn="just">
              <a:spcBef>
                <a:spcPts val="600"/>
              </a:spcBef>
              <a:spcAft>
                <a:spcPts val="600"/>
              </a:spcAft>
            </a:pPr>
            <a:r>
              <a:rPr lang="it-IT" dirty="0">
                <a:ea typeface="Calibri"/>
              </a:rPr>
              <a:t>Si è convenuto che l’attuale offerta di aggiornamento degli insegnanti può essere utilmente integrata con moduli che:</a:t>
            </a:r>
          </a:p>
          <a:p>
            <a:pPr marL="342900" indent="-342900" algn="just">
              <a:spcBef>
                <a:spcPts val="600"/>
              </a:spcBef>
              <a:spcAft>
                <a:spcPts val="600"/>
              </a:spcAft>
              <a:buFont typeface="Wingdings" panose="05000000000000000000" pitchFamily="2" charset="2"/>
              <a:buChar char="Ø"/>
            </a:pPr>
            <a:r>
              <a:rPr lang="it-IT" dirty="0">
                <a:ea typeface="Calibri"/>
              </a:rPr>
              <a:t>supportino l’acquisizione di conoscenze sulle principali politiche europee sull'apprendimento degli adulti (tra questi vale la pena ricordare, oltre all’Agenda, la Raccomandazione sui percorsi di miglioramento delle competenze della popolazione adulta e i principali meccanismi di finanziamento per migliorare la qualità del capitale umano europeo); </a:t>
            </a:r>
          </a:p>
          <a:p>
            <a:pPr marL="342900" indent="-342900" algn="just">
              <a:spcBef>
                <a:spcPts val="600"/>
              </a:spcBef>
              <a:spcAft>
                <a:spcPts val="600"/>
              </a:spcAft>
              <a:buFont typeface="Wingdings" panose="05000000000000000000" pitchFamily="2" charset="2"/>
              <a:buChar char="Ø"/>
            </a:pPr>
            <a:r>
              <a:rPr lang="it-IT" dirty="0">
                <a:ea typeface="Calibri"/>
              </a:rPr>
              <a:t>nel favorire l’acquisizione di tecnicalità utilizzabili nella pianificazione e nella progettazione partecipativa di candidature a valere su bandi UE, stimolino la creazione e l’ampliamento di reti territoriali e transnazionali e contribuiscano, tra l'altro, anche al raggiungimento di obiettivi di attrazione di risorse.</a:t>
            </a:r>
            <a:endParaRPr lang="it-IT" dirty="0">
              <a:solidFill>
                <a:prstClr val="black"/>
              </a:solidFill>
              <a:cs typeface="Helvetica"/>
            </a:endParaRPr>
          </a:p>
        </p:txBody>
      </p:sp>
      <p:sp>
        <p:nvSpPr>
          <p:cNvPr id="8" name="CasellaDiTesto 7">
            <a:extLst>
              <a:ext uri="{FF2B5EF4-FFF2-40B4-BE49-F238E27FC236}">
                <a16:creationId xmlns:a16="http://schemas.microsoft.com/office/drawing/2014/main" id="{33F029C0-8C60-431C-961F-D0ED955B848B}"/>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4153873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653335" y="262349"/>
            <a:ext cx="6199902" cy="584775"/>
          </a:xfrm>
          <a:prstGeom prst="rect">
            <a:avLst/>
          </a:prstGeom>
          <a:noFill/>
        </p:spPr>
        <p:txBody>
          <a:bodyPr wrap="square" rtlCol="0">
            <a:spAutoFit/>
          </a:bodyPr>
          <a:lstStyle/>
          <a:p>
            <a:r>
              <a:rPr lang="it-IT" sz="1600" b="1" i="1" dirty="0">
                <a:solidFill>
                  <a:srgbClr val="38A748"/>
                </a:solidFill>
                <a:latin typeface="Cambria"/>
                <a:cs typeface="Cambria"/>
              </a:rPr>
              <a:t>Illustrazione Progetto IT- Implementazione dell’Agenda europea per l’apprendimento in età adulta</a:t>
            </a:r>
          </a:p>
        </p:txBody>
      </p:sp>
      <p:sp>
        <p:nvSpPr>
          <p:cNvPr id="7" name="Segnaposto numero diapositiva 5"/>
          <p:cNvSpPr txBox="1">
            <a:spLocks/>
          </p:cNvSpPr>
          <p:nvPr/>
        </p:nvSpPr>
        <p:spPr>
          <a:xfrm>
            <a:off x="6553200" y="6445250"/>
            <a:ext cx="2133600" cy="365125"/>
          </a:xfrm>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524B3C7-180D-8646-B72B-9CC0E4C37EED}" type="slidenum">
              <a:rPr kumimoji="0" lang="it-IT" sz="1200" i="0" u="none" strike="noStrike" kern="1200" cap="none" spc="0" normalizeH="0" baseline="0" noProof="0" smtClean="0">
                <a:ln>
                  <a:noFill/>
                </a:ln>
                <a:solidFill>
                  <a:srgbClr val="003374"/>
                </a:solidFill>
                <a:effectLst/>
                <a:uLnTx/>
                <a:uFillTx/>
                <a:latin typeface="Calibri light"/>
                <a:ea typeface="+mn-ea"/>
                <a:cs typeface="Calibri light"/>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it-IT" sz="1200" i="0" u="none" strike="noStrike" kern="1200" cap="none" spc="0" normalizeH="0" baseline="0" noProof="0" dirty="0">
              <a:ln>
                <a:noFill/>
              </a:ln>
              <a:solidFill>
                <a:srgbClr val="003374"/>
              </a:solidFill>
              <a:effectLst/>
              <a:uLnTx/>
              <a:uFillTx/>
              <a:latin typeface="Calibri light"/>
              <a:ea typeface="+mn-ea"/>
              <a:cs typeface="Calibri light"/>
            </a:endParaRPr>
          </a:p>
        </p:txBody>
      </p:sp>
      <p:sp>
        <p:nvSpPr>
          <p:cNvPr id="6" name="CasellaDiTesto 5"/>
          <p:cNvSpPr txBox="1"/>
          <p:nvPr/>
        </p:nvSpPr>
        <p:spPr>
          <a:xfrm>
            <a:off x="719137" y="1076325"/>
            <a:ext cx="7705725" cy="4093428"/>
          </a:xfrm>
          <a:prstGeom prst="rect">
            <a:avLst/>
          </a:prstGeom>
          <a:noFill/>
        </p:spPr>
        <p:txBody>
          <a:bodyPr wrap="square" rtlCol="0">
            <a:spAutoFit/>
          </a:bodyPr>
          <a:lstStyle/>
          <a:p>
            <a:pPr marL="342900"/>
            <a:endParaRPr lang="it-IT" sz="2000" dirty="0">
              <a:cs typeface="Helvetica"/>
            </a:endParaRPr>
          </a:p>
          <a:p>
            <a:pPr marL="628650" indent="-285750">
              <a:buFont typeface="Wingdings" panose="05000000000000000000" pitchFamily="2" charset="2"/>
              <a:buChar char="Ø"/>
            </a:pPr>
            <a:r>
              <a:rPr lang="it-IT" sz="2400" dirty="0">
                <a:cs typeface="Helvetica"/>
              </a:rPr>
              <a:t>Il bando 2019: obiettivi, vincoli, priorità, opportunità</a:t>
            </a:r>
          </a:p>
          <a:p>
            <a:pPr marL="342900"/>
            <a:endParaRPr lang="it-IT" sz="2400" dirty="0">
              <a:cs typeface="Helvetica"/>
            </a:endParaRPr>
          </a:p>
          <a:p>
            <a:pPr marL="628650" indent="-285750">
              <a:buFont typeface="Wingdings" panose="05000000000000000000" pitchFamily="2" charset="2"/>
              <a:buChar char="Ø"/>
            </a:pPr>
            <a:r>
              <a:rPr lang="it-IT" sz="2400" dirty="0">
                <a:cs typeface="Helvetica"/>
              </a:rPr>
              <a:t>Il processo di condivisione dei contenuti progettuali: dai bisogni alla proposta</a:t>
            </a:r>
          </a:p>
          <a:p>
            <a:pPr marL="628650" indent="-285750">
              <a:buFont typeface="Wingdings" panose="05000000000000000000" pitchFamily="2" charset="2"/>
              <a:buChar char="Ø"/>
            </a:pPr>
            <a:endParaRPr lang="it-IT" sz="2400" dirty="0">
              <a:cs typeface="Helvetica"/>
            </a:endParaRPr>
          </a:p>
          <a:p>
            <a:pPr marL="628650" indent="-285750">
              <a:buFont typeface="Wingdings" panose="05000000000000000000" pitchFamily="2" charset="2"/>
              <a:buChar char="Ø"/>
            </a:pPr>
            <a:r>
              <a:rPr lang="it-IT" sz="2400" i="1" dirty="0" err="1">
                <a:cs typeface="Helvetica"/>
              </a:rPr>
              <a:t>Governance</a:t>
            </a:r>
            <a:r>
              <a:rPr lang="it-IT" sz="2400" dirty="0">
                <a:cs typeface="Helvetica"/>
              </a:rPr>
              <a:t> e coordinamento: la rilevanza rispetto alle politiche e alle strategie come condizione di sostenibilità e trasferibilità dei risultati del progetto</a:t>
            </a:r>
          </a:p>
          <a:p>
            <a:pPr marL="342900"/>
            <a:endParaRPr lang="it-IT" sz="2400" dirty="0">
              <a:cs typeface="Helvetica"/>
            </a:endParaRPr>
          </a:p>
          <a:p>
            <a:pPr marL="628650" indent="-285750">
              <a:buFont typeface="Wingdings" panose="05000000000000000000" pitchFamily="2" charset="2"/>
              <a:buChar char="Ø"/>
            </a:pPr>
            <a:r>
              <a:rPr lang="it-IT" sz="2400" dirty="0">
                <a:cs typeface="Helvetica"/>
              </a:rPr>
              <a:t>Il piano di lavoro</a:t>
            </a:r>
          </a:p>
        </p:txBody>
      </p:sp>
      <p:sp>
        <p:nvSpPr>
          <p:cNvPr id="3" name="CasellaDiTesto 2">
            <a:extLst>
              <a:ext uri="{FF2B5EF4-FFF2-40B4-BE49-F238E27FC236}">
                <a16:creationId xmlns:a16="http://schemas.microsoft.com/office/drawing/2014/main" id="{13CEDA16-465B-4181-9C95-374390E120F0}"/>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2858545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524748" y="56971"/>
            <a:ext cx="6428502" cy="707886"/>
          </a:xfrm>
          <a:prstGeom prst="rect">
            <a:avLst/>
          </a:prstGeom>
          <a:noFill/>
        </p:spPr>
        <p:txBody>
          <a:bodyPr wrap="square" rtlCol="0">
            <a:spAutoFit/>
          </a:bodyPr>
          <a:lstStyle/>
          <a:p>
            <a:r>
              <a:rPr lang="it-IT" sz="2000" b="1" i="1" dirty="0">
                <a:solidFill>
                  <a:srgbClr val="38A748"/>
                </a:solidFill>
                <a:latin typeface="Cambria"/>
                <a:cs typeface="Cambria"/>
              </a:rPr>
              <a:t>Work Package 3 – IMPLEMENTAZIONE PRIORITA’ 3 – QUALITA’</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20</a:t>
            </a:fld>
            <a:endParaRPr lang="it-IT" sz="1200" dirty="0">
              <a:solidFill>
                <a:srgbClr val="003374"/>
              </a:solidFill>
              <a:latin typeface="Calibri light"/>
              <a:cs typeface="Calibri light"/>
            </a:endParaRPr>
          </a:p>
        </p:txBody>
      </p:sp>
      <p:sp>
        <p:nvSpPr>
          <p:cNvPr id="2" name="CasellaDiTesto 1"/>
          <p:cNvSpPr txBox="1"/>
          <p:nvPr/>
        </p:nvSpPr>
        <p:spPr>
          <a:xfrm>
            <a:off x="666750" y="1072634"/>
            <a:ext cx="7896225" cy="369332"/>
          </a:xfrm>
          <a:prstGeom prst="rect">
            <a:avLst/>
          </a:prstGeom>
          <a:noFill/>
        </p:spPr>
        <p:txBody>
          <a:bodyPr wrap="square" rtlCol="0">
            <a:spAutoFit/>
          </a:bodyPr>
          <a:lstStyle/>
          <a:p>
            <a:pPr algn="ctr"/>
            <a:r>
              <a:rPr lang="it-IT" b="1" dirty="0">
                <a:solidFill>
                  <a:prstClr val="black"/>
                </a:solidFill>
                <a:latin typeface="Cambria" panose="02040503050406030204" pitchFamily="18" charset="0"/>
                <a:cs typeface="Helvetica"/>
              </a:rPr>
              <a:t>Sub-attività 1</a:t>
            </a:r>
          </a:p>
        </p:txBody>
      </p:sp>
      <p:sp>
        <p:nvSpPr>
          <p:cNvPr id="6" name="CasellaDiTesto 5"/>
          <p:cNvSpPr txBox="1"/>
          <p:nvPr/>
        </p:nvSpPr>
        <p:spPr>
          <a:xfrm>
            <a:off x="800100" y="1441966"/>
            <a:ext cx="7705725" cy="4647426"/>
          </a:xfrm>
          <a:prstGeom prst="rect">
            <a:avLst/>
          </a:prstGeom>
          <a:noFill/>
        </p:spPr>
        <p:txBody>
          <a:bodyPr wrap="square" rtlCol="0">
            <a:spAutoFit/>
          </a:bodyPr>
          <a:lstStyle/>
          <a:p>
            <a:pPr algn="just">
              <a:spcBef>
                <a:spcPts val="600"/>
              </a:spcBef>
              <a:spcAft>
                <a:spcPts val="600"/>
              </a:spcAft>
            </a:pPr>
            <a:r>
              <a:rPr lang="it-IT" sz="1600" dirty="0">
                <a:ea typeface="Calibri"/>
              </a:rPr>
              <a:t>La piena conoscenza del processo decisionale a livello europeo sulle principali questioni relative all'apprendimento permanente - e in particolare all'apprendimento degli adulti - è una condizione preliminare per la definizione di programmi di intervento educativo e formativo coerenti con le strategie e potenzialmente sostenibili anche con risorse europee.</a:t>
            </a:r>
          </a:p>
          <a:p>
            <a:pPr algn="just">
              <a:spcBef>
                <a:spcPts val="600"/>
              </a:spcBef>
              <a:spcAft>
                <a:spcPts val="600"/>
              </a:spcAft>
            </a:pPr>
            <a:r>
              <a:rPr lang="it-IT" sz="1600" dirty="0">
                <a:ea typeface="Calibri"/>
              </a:rPr>
              <a:t>Nonostante la quantità di risorse disponibili, l'accesso ad esse appare estremamente difficile da parte delle istituzioni educative e delle agenzie di formazione che, per poterne beneficiare, </a:t>
            </a:r>
            <a:r>
              <a:rPr lang="it-IT" sz="1600" b="1" dirty="0">
                <a:ea typeface="Calibri"/>
              </a:rPr>
              <a:t>spesso dipendono da risorse esterne che mettono a disposizione le proprie competenze tecniche e che – probabilmente - sono relativamente interessate a trasmetterle. </a:t>
            </a:r>
          </a:p>
          <a:p>
            <a:pPr algn="just">
              <a:spcBef>
                <a:spcPts val="600"/>
              </a:spcBef>
              <a:spcAft>
                <a:spcPts val="600"/>
              </a:spcAft>
            </a:pPr>
            <a:r>
              <a:rPr lang="it-IT" sz="1600" dirty="0">
                <a:ea typeface="Calibri"/>
              </a:rPr>
              <a:t>Ciò determina la necessità di aggiornare le competenze dei dirigenti scolastici e delle agenzie di formazione, degli insegnanti e dei dirigenti amministrativi di queste istituzioni e organizzazioni </a:t>
            </a:r>
            <a:r>
              <a:rPr lang="it-IT" sz="1600" b="1" dirty="0">
                <a:ea typeface="Calibri"/>
              </a:rPr>
              <a:t>in relazione ad ambiti di apprendimento quali</a:t>
            </a:r>
            <a:r>
              <a:rPr lang="it-IT" sz="1600" dirty="0">
                <a:ea typeface="Calibri"/>
              </a:rPr>
              <a:t>:</a:t>
            </a:r>
          </a:p>
          <a:p>
            <a:pPr marL="342900" indent="-342900" algn="just">
              <a:spcBef>
                <a:spcPts val="600"/>
              </a:spcBef>
              <a:spcAft>
                <a:spcPts val="600"/>
              </a:spcAft>
              <a:buFont typeface="+mj-lt"/>
              <a:buAutoNum type="arabicPeriod"/>
            </a:pPr>
            <a:r>
              <a:rPr lang="it-IT" sz="1600" dirty="0">
                <a:ea typeface="Calibri"/>
              </a:rPr>
              <a:t>Politiche a livello europeo (regolamenti e raccomandazioni pertinenti e dispositivi di supporto esistenti);</a:t>
            </a:r>
          </a:p>
          <a:p>
            <a:pPr marL="342900" indent="-342900" algn="just">
              <a:spcBef>
                <a:spcPts val="600"/>
              </a:spcBef>
              <a:spcAft>
                <a:spcPts val="600"/>
              </a:spcAft>
              <a:buFont typeface="+mj-lt"/>
              <a:buAutoNum type="arabicPeriod"/>
            </a:pPr>
            <a:r>
              <a:rPr lang="it-IT" sz="1600" dirty="0">
                <a:ea typeface="Calibri"/>
              </a:rPr>
              <a:t>Tecniche di programmazione e di pianificazione partecipativa, specialmente in un quadro di partenariati transnazionali e multidisciplinari</a:t>
            </a:r>
            <a:r>
              <a:rPr lang="en-GB" sz="1600" dirty="0">
                <a:ea typeface="Calibri"/>
              </a:rPr>
              <a:t>.</a:t>
            </a:r>
            <a:endParaRPr lang="it-IT" dirty="0">
              <a:solidFill>
                <a:prstClr val="black"/>
              </a:solidFill>
              <a:latin typeface="Helvetica"/>
              <a:cs typeface="Helvetica"/>
            </a:endParaRPr>
          </a:p>
        </p:txBody>
      </p:sp>
      <p:sp>
        <p:nvSpPr>
          <p:cNvPr id="8" name="CasellaDiTesto 7">
            <a:extLst>
              <a:ext uri="{FF2B5EF4-FFF2-40B4-BE49-F238E27FC236}">
                <a16:creationId xmlns:a16="http://schemas.microsoft.com/office/drawing/2014/main" id="{01DC26D4-F006-43F6-A9D4-61DDFA5C25A6}"/>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3297068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619125" y="152400"/>
            <a:ext cx="6200775" cy="707886"/>
          </a:xfrm>
          <a:prstGeom prst="rect">
            <a:avLst/>
          </a:prstGeom>
          <a:noFill/>
        </p:spPr>
        <p:txBody>
          <a:bodyPr wrap="square" rtlCol="0">
            <a:spAutoFit/>
          </a:bodyPr>
          <a:lstStyle/>
          <a:p>
            <a:r>
              <a:rPr lang="it-IT" sz="2000" b="1" i="1" dirty="0">
                <a:solidFill>
                  <a:srgbClr val="38A748"/>
                </a:solidFill>
                <a:latin typeface="Cambria"/>
                <a:cs typeface="Cambria"/>
              </a:rPr>
              <a:t>Work Package 3 – IMPLEMENTAZIONE PRIORITA’ 3 – QUALITA’</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21</a:t>
            </a:fld>
            <a:endParaRPr lang="it-IT" sz="1200" dirty="0">
              <a:solidFill>
                <a:srgbClr val="003374"/>
              </a:solidFill>
              <a:latin typeface="Calibri light"/>
              <a:cs typeface="Calibri light"/>
            </a:endParaRPr>
          </a:p>
        </p:txBody>
      </p:sp>
      <p:sp>
        <p:nvSpPr>
          <p:cNvPr id="6" name="CasellaDiTesto 5"/>
          <p:cNvSpPr txBox="1"/>
          <p:nvPr/>
        </p:nvSpPr>
        <p:spPr>
          <a:xfrm>
            <a:off x="800100" y="1051441"/>
            <a:ext cx="7705725" cy="5416868"/>
          </a:xfrm>
          <a:prstGeom prst="rect">
            <a:avLst/>
          </a:prstGeom>
          <a:noFill/>
        </p:spPr>
        <p:txBody>
          <a:bodyPr wrap="square" rtlCol="0">
            <a:spAutoFit/>
          </a:bodyPr>
          <a:lstStyle/>
          <a:p>
            <a:pPr lvl="0" algn="just">
              <a:spcBef>
                <a:spcPts val="600"/>
              </a:spcBef>
              <a:spcAft>
                <a:spcPts val="600"/>
              </a:spcAft>
            </a:pPr>
            <a:r>
              <a:rPr lang="it-IT" dirty="0">
                <a:solidFill>
                  <a:prstClr val="black"/>
                </a:solidFill>
                <a:ea typeface="Calibri"/>
              </a:rPr>
              <a:t>Questa attività propedeutica prevede la mappatura e l'individuazione di progetti europei, promossi da scuole e agenzie di formazione, che possano essere considerati come parametri di riferimento rispetto a criteri di pertinenza, rilevanza, coerenza interna ed esterna, gestione amministrativa, qualità dei risultati e sostenibilità, significatività degli impatti.</a:t>
            </a:r>
          </a:p>
          <a:p>
            <a:pPr lvl="0" algn="just">
              <a:spcBef>
                <a:spcPts val="600"/>
              </a:spcBef>
              <a:spcAft>
                <a:spcPts val="600"/>
              </a:spcAft>
            </a:pPr>
            <a:r>
              <a:rPr lang="it-IT" dirty="0">
                <a:solidFill>
                  <a:prstClr val="black"/>
                </a:solidFill>
                <a:ea typeface="Calibri"/>
              </a:rPr>
              <a:t>Dalla collazione di non meno di 20 pratiche, che saranno in ogni caso descritte brevemente, ne saranno selezionate almeno 10, rispetto alle quali condurre studi approfonditi. Questi studi di caso saranno sviluppati a partire da visite in loco, interviste ai principali attori coinvolti, identificazione di</a:t>
            </a:r>
            <a:r>
              <a:rPr lang="it-IT" i="1" dirty="0">
                <a:solidFill>
                  <a:prstClr val="black"/>
                </a:solidFill>
                <a:ea typeface="Calibri"/>
              </a:rPr>
              <a:t> </a:t>
            </a:r>
            <a:r>
              <a:rPr lang="it-IT" i="1" dirty="0" err="1">
                <a:solidFill>
                  <a:prstClr val="black"/>
                </a:solidFill>
                <a:ea typeface="Calibri"/>
              </a:rPr>
              <a:t>role-models</a:t>
            </a:r>
            <a:r>
              <a:rPr lang="it-IT" i="1" dirty="0">
                <a:solidFill>
                  <a:prstClr val="black"/>
                </a:solidFill>
                <a:ea typeface="Calibri"/>
              </a:rPr>
              <a:t> </a:t>
            </a:r>
            <a:r>
              <a:rPr lang="it-IT" dirty="0">
                <a:solidFill>
                  <a:prstClr val="black"/>
                </a:solidFill>
                <a:ea typeface="Calibri"/>
              </a:rPr>
              <a:t>e analisi dei risultati prodotti.</a:t>
            </a:r>
          </a:p>
          <a:p>
            <a:pPr lvl="0" algn="just">
              <a:spcBef>
                <a:spcPts val="600"/>
              </a:spcBef>
              <a:spcAft>
                <a:spcPts val="600"/>
              </a:spcAft>
            </a:pPr>
            <a:r>
              <a:rPr lang="it-IT" dirty="0">
                <a:solidFill>
                  <a:prstClr val="black"/>
                </a:solidFill>
                <a:ea typeface="Calibri"/>
              </a:rPr>
              <a:t>L’elaborazione dei 10 studi di caso consente la creazione di un report (</a:t>
            </a:r>
            <a:r>
              <a:rPr lang="it-IT" dirty="0" err="1">
                <a:solidFill>
                  <a:prstClr val="black"/>
                </a:solidFill>
                <a:ea typeface="Calibri"/>
              </a:rPr>
              <a:t>docufilm</a:t>
            </a:r>
            <a:r>
              <a:rPr lang="it-IT" dirty="0">
                <a:solidFill>
                  <a:prstClr val="black"/>
                </a:solidFill>
                <a:ea typeface="Calibri"/>
              </a:rPr>
              <a:t>), utilizzabile:</a:t>
            </a:r>
          </a:p>
          <a:p>
            <a:pPr marL="342900" lvl="0" indent="-342900" algn="just">
              <a:spcBef>
                <a:spcPts val="600"/>
              </a:spcBef>
              <a:spcAft>
                <a:spcPts val="600"/>
              </a:spcAft>
              <a:buFont typeface="+mj-lt"/>
              <a:buAutoNum type="alphaUcPeriod"/>
            </a:pPr>
            <a:r>
              <a:rPr lang="it-IT" dirty="0">
                <a:solidFill>
                  <a:prstClr val="black"/>
                </a:solidFill>
                <a:ea typeface="Calibri"/>
              </a:rPr>
              <a:t>a fini di diffusione e sensibilizzazione delle opportunità offerte dai principali programmi nazionali e comunitari (ma anche da altri donatori, come l'EEA o le fondazioni private); </a:t>
            </a:r>
          </a:p>
          <a:p>
            <a:pPr marL="342900" lvl="0" indent="-342900" algn="just">
              <a:spcBef>
                <a:spcPts val="600"/>
              </a:spcBef>
              <a:spcAft>
                <a:spcPts val="600"/>
              </a:spcAft>
              <a:buFont typeface="+mj-lt"/>
              <a:buAutoNum type="alphaUcPeriod"/>
            </a:pPr>
            <a:r>
              <a:rPr lang="it-IT" dirty="0">
                <a:solidFill>
                  <a:prstClr val="black"/>
                </a:solidFill>
                <a:ea typeface="Calibri"/>
              </a:rPr>
              <a:t>come materiale didattico per sostenere l'intervento di perfezionamento rivolto agli educatori degli adulti e ai formatori.</a:t>
            </a:r>
            <a:endParaRPr lang="it-IT" dirty="0">
              <a:solidFill>
                <a:prstClr val="black"/>
              </a:solidFill>
              <a:cs typeface="Helvetica"/>
            </a:endParaRPr>
          </a:p>
        </p:txBody>
      </p:sp>
      <p:sp>
        <p:nvSpPr>
          <p:cNvPr id="8" name="CasellaDiTesto 7">
            <a:extLst>
              <a:ext uri="{FF2B5EF4-FFF2-40B4-BE49-F238E27FC236}">
                <a16:creationId xmlns:a16="http://schemas.microsoft.com/office/drawing/2014/main" id="{7F0BB1A3-E934-45AF-B09A-DBF5B95B9F98}"/>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1517642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506571" y="90899"/>
            <a:ext cx="6390402" cy="707886"/>
          </a:xfrm>
          <a:prstGeom prst="rect">
            <a:avLst/>
          </a:prstGeom>
          <a:noFill/>
        </p:spPr>
        <p:txBody>
          <a:bodyPr wrap="square" rtlCol="0">
            <a:spAutoFit/>
          </a:bodyPr>
          <a:lstStyle/>
          <a:p>
            <a:r>
              <a:rPr lang="it-IT" sz="2000" b="1" i="1" dirty="0">
                <a:solidFill>
                  <a:srgbClr val="38A748"/>
                </a:solidFill>
                <a:latin typeface="Cambria"/>
                <a:cs typeface="Cambria"/>
              </a:rPr>
              <a:t>Work Package 3 – IMPLEMENTAZIONE PRIORITA’ 3 – QUALITA’</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22</a:t>
            </a:fld>
            <a:endParaRPr lang="it-IT" sz="1200" dirty="0">
              <a:solidFill>
                <a:srgbClr val="003374"/>
              </a:solidFill>
              <a:latin typeface="Calibri light"/>
              <a:cs typeface="Calibri light"/>
            </a:endParaRPr>
          </a:p>
        </p:txBody>
      </p:sp>
      <p:sp>
        <p:nvSpPr>
          <p:cNvPr id="6" name="CasellaDiTesto 5"/>
          <p:cNvSpPr txBox="1"/>
          <p:nvPr/>
        </p:nvSpPr>
        <p:spPr>
          <a:xfrm>
            <a:off x="800099" y="1051441"/>
            <a:ext cx="7705725" cy="5355312"/>
          </a:xfrm>
          <a:prstGeom prst="rect">
            <a:avLst/>
          </a:prstGeom>
          <a:noFill/>
        </p:spPr>
        <p:txBody>
          <a:bodyPr wrap="square" rtlCol="0">
            <a:spAutoFit/>
          </a:bodyPr>
          <a:lstStyle/>
          <a:p>
            <a:pPr algn="ctr"/>
            <a:r>
              <a:rPr lang="it-IT" sz="1600" b="1" dirty="0"/>
              <a:t>Sub-attività 2 - Progettazione del percorso formativo Upskilling</a:t>
            </a:r>
            <a:br>
              <a:rPr lang="it-IT" sz="1600" b="1" dirty="0"/>
            </a:br>
            <a:r>
              <a:rPr lang="it-IT" sz="1600" dirty="0"/>
              <a:t>(</a:t>
            </a:r>
            <a:r>
              <a:rPr lang="it-IT" sz="1600" i="1" dirty="0"/>
              <a:t>definizione di moduli e unità didattiche, ingegnerizzazione della piattaforma di contenuti di condivisione, alimentazione del primo contenuto della piattaforma</a:t>
            </a:r>
            <a:r>
              <a:rPr lang="it-IT" sz="1600" dirty="0"/>
              <a:t>)</a:t>
            </a:r>
          </a:p>
          <a:p>
            <a:pPr algn="just"/>
            <a:br>
              <a:rPr lang="it-IT" sz="1400" dirty="0"/>
            </a:br>
            <a:r>
              <a:rPr lang="it-IT" sz="1400" dirty="0"/>
              <a:t>L'attività è propedeutica all'azione di aggiornamento prevista nella fase successiva. </a:t>
            </a:r>
          </a:p>
          <a:p>
            <a:pPr algn="just"/>
            <a:r>
              <a:rPr lang="it-IT" sz="1400" b="1" dirty="0"/>
              <a:t>L’obiettivo è quello di una pianificazione didattica dettagliata con particolare attenzione ai contenuti di ogni modulo e unità didattica, tutti da declinare in termini di LO e test per valutare l'apprendimento.</a:t>
            </a:r>
          </a:p>
          <a:p>
            <a:pPr algn="just"/>
            <a:br>
              <a:rPr lang="it-IT" sz="1400" b="1" dirty="0"/>
            </a:br>
            <a:r>
              <a:rPr lang="it-IT" sz="1400" dirty="0"/>
              <a:t>Il programma didattico, validato all'interno del comitato direttivo esteso ai rappresentanti dei </a:t>
            </a:r>
            <a:r>
              <a:rPr lang="it-IT" sz="1400" dirty="0" err="1"/>
              <a:t>CRRSeS</a:t>
            </a:r>
            <a:r>
              <a:rPr lang="it-IT" sz="1400" dirty="0"/>
              <a:t>, prevede 36 ore di formazione in presenza  e 18 ore in autoistruzione (lavoro individuale). Si presume che i moduli di insegnamento coprano contenuti quali:</a:t>
            </a:r>
          </a:p>
          <a:p>
            <a:pPr algn="just"/>
            <a:endParaRPr lang="it-IT" sz="1400" dirty="0"/>
          </a:p>
          <a:p>
            <a:pPr algn="just"/>
            <a:r>
              <a:rPr lang="it-IT" sz="1400" dirty="0"/>
              <a:t>- Politiche dell'UE (apprendimento permanente, apprendimento per adulti, inclusione    sociale, diritti sociali, assistenza sociale e occupazione);</a:t>
            </a:r>
          </a:p>
          <a:p>
            <a:pPr algn="just"/>
            <a:r>
              <a:rPr lang="it-IT" sz="1400" dirty="0"/>
              <a:t>- Strumenti UE (attuale e futura generazione di programmi UE e FSE): accesso, gestione e   amministrative;</a:t>
            </a:r>
          </a:p>
          <a:p>
            <a:pPr algn="just"/>
            <a:r>
              <a:rPr lang="it-IT" sz="1400" dirty="0"/>
              <a:t>- Tecniche di pianificazione partecipativa e di progettazione: PCM e principi di gestione del progetto, Local Framework </a:t>
            </a:r>
            <a:r>
              <a:rPr lang="it-IT" sz="1400" dirty="0" err="1"/>
              <a:t>approach</a:t>
            </a:r>
            <a:r>
              <a:rPr lang="it-IT" sz="1400" dirty="0"/>
              <a:t>;</a:t>
            </a:r>
          </a:p>
          <a:p>
            <a:pPr algn="just"/>
            <a:r>
              <a:rPr lang="it-IT" sz="1400" dirty="0"/>
              <a:t>- </a:t>
            </a:r>
            <a:r>
              <a:rPr lang="it-IT" sz="1400" dirty="0" err="1"/>
              <a:t>project</a:t>
            </a:r>
            <a:r>
              <a:rPr lang="it-IT" sz="1400" dirty="0"/>
              <a:t> work: dall’idea alla candidatura (predisposizione di un progetto pronto per essere presentato).</a:t>
            </a:r>
          </a:p>
          <a:p>
            <a:pPr algn="just"/>
            <a:br>
              <a:rPr lang="it-IT" sz="1400" dirty="0"/>
            </a:br>
            <a:r>
              <a:rPr lang="it-IT" sz="1400" dirty="0"/>
              <a:t>Per ogni modulo/unità verrà predisposto materiale didattico pertinente, comprendente dispense, studi di casi, statistiche pertinenti, selezione di documenti e testi giuridici, esercizi e test di apprendimento, presentazioni di </a:t>
            </a:r>
            <a:r>
              <a:rPr lang="it-IT" sz="1400" dirty="0" err="1"/>
              <a:t>ppt</a:t>
            </a:r>
            <a:r>
              <a:rPr lang="it-IT" sz="1400" dirty="0"/>
              <a:t>, ecc.).</a:t>
            </a:r>
          </a:p>
        </p:txBody>
      </p:sp>
      <p:sp>
        <p:nvSpPr>
          <p:cNvPr id="8" name="CasellaDiTesto 7">
            <a:extLst>
              <a:ext uri="{FF2B5EF4-FFF2-40B4-BE49-F238E27FC236}">
                <a16:creationId xmlns:a16="http://schemas.microsoft.com/office/drawing/2014/main" id="{C236FDD6-4E40-4E56-824F-6D3FA35926C2}"/>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41376417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458946" y="113605"/>
            <a:ext cx="6390402" cy="707886"/>
          </a:xfrm>
          <a:prstGeom prst="rect">
            <a:avLst/>
          </a:prstGeom>
          <a:noFill/>
        </p:spPr>
        <p:txBody>
          <a:bodyPr wrap="square" rtlCol="0">
            <a:spAutoFit/>
          </a:bodyPr>
          <a:lstStyle/>
          <a:p>
            <a:r>
              <a:rPr lang="it-IT" sz="2000" b="1" i="1" dirty="0">
                <a:solidFill>
                  <a:srgbClr val="38A748"/>
                </a:solidFill>
                <a:latin typeface="Cambria"/>
                <a:cs typeface="Cambria"/>
              </a:rPr>
              <a:t>Work Package 3 – IMPLEMENTAZIONE PRIORITA’ 3 – QUALITA’</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23</a:t>
            </a:fld>
            <a:endParaRPr lang="it-IT" sz="1200" dirty="0">
              <a:solidFill>
                <a:srgbClr val="003374"/>
              </a:solidFill>
              <a:latin typeface="Calibri light"/>
              <a:cs typeface="Calibri light"/>
            </a:endParaRPr>
          </a:p>
        </p:txBody>
      </p:sp>
      <p:sp>
        <p:nvSpPr>
          <p:cNvPr id="6" name="CasellaDiTesto 5"/>
          <p:cNvSpPr txBox="1"/>
          <p:nvPr/>
        </p:nvSpPr>
        <p:spPr>
          <a:xfrm>
            <a:off x="800099" y="1099066"/>
            <a:ext cx="7705725" cy="4585871"/>
          </a:xfrm>
          <a:prstGeom prst="rect">
            <a:avLst/>
          </a:prstGeom>
          <a:noFill/>
        </p:spPr>
        <p:txBody>
          <a:bodyPr wrap="square" rtlCol="0">
            <a:spAutoFit/>
          </a:bodyPr>
          <a:lstStyle/>
          <a:p>
            <a:pPr algn="ctr">
              <a:spcBef>
                <a:spcPts val="600"/>
              </a:spcBef>
              <a:spcAft>
                <a:spcPts val="600"/>
              </a:spcAft>
            </a:pPr>
            <a:r>
              <a:rPr lang="it-IT" b="1" dirty="0">
                <a:ea typeface="Calibri"/>
              </a:rPr>
              <a:t>Sub-attività 3 – Erogazione percorsi di aggiornamento </a:t>
            </a:r>
          </a:p>
          <a:p>
            <a:pPr algn="just">
              <a:spcBef>
                <a:spcPts val="600"/>
              </a:spcBef>
              <a:spcAft>
                <a:spcPts val="600"/>
              </a:spcAft>
            </a:pPr>
            <a:r>
              <a:rPr lang="it-IT" dirty="0">
                <a:ea typeface="Calibri"/>
              </a:rPr>
              <a:t>Non meno di 430 educatori adulti provenienti da </a:t>
            </a:r>
            <a:r>
              <a:rPr lang="it-IT" dirty="0" err="1">
                <a:ea typeface="Calibri"/>
              </a:rPr>
              <a:t>CRReS</a:t>
            </a:r>
            <a:r>
              <a:rPr lang="it-IT" dirty="0">
                <a:ea typeface="Calibri"/>
              </a:rPr>
              <a:t> (Centri regionali per la ricerca educativa, la sperimentazione e lo sviluppo) – dai servizi pubblici di collocamento e da agenzie formative accreditate, saranno selezionati per formare classi in 18 regioni.</a:t>
            </a:r>
          </a:p>
          <a:p>
            <a:pPr algn="just">
              <a:spcBef>
                <a:spcPts val="600"/>
              </a:spcBef>
              <a:spcAft>
                <a:spcPts val="600"/>
              </a:spcAft>
            </a:pPr>
            <a:r>
              <a:rPr lang="it-IT" dirty="0">
                <a:ea typeface="Calibri"/>
              </a:rPr>
              <a:t>Due formatori esperti dell'INAPP (di cui uno è il coordinatore nazionale e il </a:t>
            </a:r>
            <a:r>
              <a:rPr lang="it-IT" dirty="0" err="1">
                <a:ea typeface="Calibri"/>
              </a:rPr>
              <a:t>project</a:t>
            </a:r>
            <a:r>
              <a:rPr lang="it-IT" dirty="0">
                <a:ea typeface="Calibri"/>
              </a:rPr>
              <a:t> manager - sempre presente - e uno selezionato in base al contenuto specifico del modulo / unità) saranno incaricati di svolgere le docenze e assicurare supporto individuale durante i periodi di formazione a distanza.</a:t>
            </a:r>
          </a:p>
          <a:p>
            <a:pPr algn="just">
              <a:spcBef>
                <a:spcPts val="600"/>
              </a:spcBef>
              <a:spcAft>
                <a:spcPts val="600"/>
              </a:spcAft>
            </a:pPr>
            <a:r>
              <a:rPr lang="it-IT" dirty="0">
                <a:ea typeface="Calibri"/>
              </a:rPr>
              <a:t>I metodi didattici alterneranno lezioni teoriche e conferenze di esperti, laboratori e workshop, lezioni capovolte, apprendimento esperienziale, ricerca autonoma e individuale.</a:t>
            </a:r>
          </a:p>
          <a:p>
            <a:pPr algn="just">
              <a:spcBef>
                <a:spcPts val="600"/>
              </a:spcBef>
              <a:spcAft>
                <a:spcPts val="600"/>
              </a:spcAft>
            </a:pPr>
            <a:r>
              <a:rPr lang="it-IT" dirty="0">
                <a:ea typeface="Calibri"/>
              </a:rPr>
              <a:t>La metodologia GOPP e le tecniche di </a:t>
            </a:r>
            <a:r>
              <a:rPr lang="it-IT" dirty="0" err="1">
                <a:ea typeface="Calibri"/>
              </a:rPr>
              <a:t>Metaplan</a:t>
            </a:r>
            <a:r>
              <a:rPr lang="it-IT" dirty="0">
                <a:ea typeface="Calibri"/>
              </a:rPr>
              <a:t>© saranno utilizzate come base per la gestione dell'insegnamento.</a:t>
            </a:r>
            <a:endParaRPr lang="it-IT" dirty="0">
              <a:solidFill>
                <a:prstClr val="black"/>
              </a:solidFill>
              <a:cs typeface="Helvetica"/>
            </a:endParaRPr>
          </a:p>
        </p:txBody>
      </p:sp>
      <p:sp>
        <p:nvSpPr>
          <p:cNvPr id="8" name="CasellaDiTesto 7">
            <a:extLst>
              <a:ext uri="{FF2B5EF4-FFF2-40B4-BE49-F238E27FC236}">
                <a16:creationId xmlns:a16="http://schemas.microsoft.com/office/drawing/2014/main" id="{360C685F-3720-44EA-96F3-D58F04D9E5F6}"/>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2091406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524748" y="175106"/>
            <a:ext cx="6323727" cy="707886"/>
          </a:xfrm>
          <a:prstGeom prst="rect">
            <a:avLst/>
          </a:prstGeom>
          <a:noFill/>
        </p:spPr>
        <p:txBody>
          <a:bodyPr wrap="square" rtlCol="0">
            <a:spAutoFit/>
          </a:bodyPr>
          <a:lstStyle/>
          <a:p>
            <a:r>
              <a:rPr lang="it-IT" sz="2000" b="1" i="1" dirty="0">
                <a:solidFill>
                  <a:srgbClr val="38A748"/>
                </a:solidFill>
                <a:latin typeface="Cambria"/>
                <a:cs typeface="Cambria"/>
              </a:rPr>
              <a:t>Work Package 3 – IMPLEMENTAZIONE PRIORITA’ 3 – QUALITA’</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24</a:t>
            </a:fld>
            <a:endParaRPr lang="it-IT" sz="1200" dirty="0">
              <a:solidFill>
                <a:srgbClr val="003374"/>
              </a:solidFill>
              <a:latin typeface="Calibri light"/>
              <a:cs typeface="Calibri light"/>
            </a:endParaRPr>
          </a:p>
        </p:txBody>
      </p:sp>
      <p:sp>
        <p:nvSpPr>
          <p:cNvPr id="6" name="CasellaDiTesto 5"/>
          <p:cNvSpPr txBox="1"/>
          <p:nvPr/>
        </p:nvSpPr>
        <p:spPr>
          <a:xfrm>
            <a:off x="800100" y="1036509"/>
            <a:ext cx="7705725" cy="5416868"/>
          </a:xfrm>
          <a:prstGeom prst="rect">
            <a:avLst/>
          </a:prstGeom>
          <a:noFill/>
        </p:spPr>
        <p:txBody>
          <a:bodyPr wrap="square" rtlCol="0">
            <a:spAutoFit/>
          </a:bodyPr>
          <a:lstStyle/>
          <a:p>
            <a:pPr lvl="0" algn="just">
              <a:spcBef>
                <a:spcPts val="600"/>
              </a:spcBef>
              <a:spcAft>
                <a:spcPts val="600"/>
              </a:spcAft>
            </a:pPr>
            <a:r>
              <a:rPr lang="it-IT" sz="1600" dirty="0">
                <a:solidFill>
                  <a:prstClr val="black"/>
                </a:solidFill>
                <a:ea typeface="Calibri"/>
              </a:rPr>
              <a:t>In ciascuna delle 18 Regioni verranno realizzati 3 moduli (6 unità), di due giorni ciascuno (12 ore). Considerando il fatto che l'attività di formazione non può avere un impatto negativo sulle attività istituzionali degli educatori adulti coinvolti, i tre moduli saranno distribuiti non consecutivamente.</a:t>
            </a:r>
          </a:p>
          <a:p>
            <a:pPr lvl="0" algn="just">
              <a:spcBef>
                <a:spcPts val="600"/>
              </a:spcBef>
              <a:spcAft>
                <a:spcPts val="600"/>
              </a:spcAft>
            </a:pPr>
            <a:r>
              <a:rPr lang="it-IT" sz="1600" dirty="0">
                <a:solidFill>
                  <a:prstClr val="black"/>
                </a:solidFill>
                <a:ea typeface="Calibri"/>
              </a:rPr>
              <a:t>Le lezioni saranno video-registrate, permettendo così la creazione di una biblioteca virtuale e l'alimentazione di un reportage dell'azione.</a:t>
            </a:r>
          </a:p>
          <a:p>
            <a:pPr lvl="0" algn="just">
              <a:spcBef>
                <a:spcPts val="600"/>
              </a:spcBef>
              <a:spcAft>
                <a:spcPts val="600"/>
              </a:spcAft>
            </a:pPr>
            <a:r>
              <a:rPr lang="it-IT" sz="1600" dirty="0">
                <a:solidFill>
                  <a:prstClr val="black"/>
                </a:solidFill>
                <a:ea typeface="Calibri"/>
              </a:rPr>
              <a:t>Tra il secondo e il terzo modulo, si svolgerà un'attività di apprendimento a distanza, per consentire ai partecipanti di svolgere attività individuali, con l'assistenza di esperti INAPP, utilizzando la piattaforma di condivisione dei contenuti.</a:t>
            </a:r>
          </a:p>
          <a:p>
            <a:pPr lvl="0" algn="just">
              <a:spcBef>
                <a:spcPts val="600"/>
              </a:spcBef>
              <a:spcAft>
                <a:spcPts val="600"/>
              </a:spcAft>
            </a:pPr>
            <a:r>
              <a:rPr lang="it-IT" sz="1600" dirty="0">
                <a:solidFill>
                  <a:prstClr val="black"/>
                </a:solidFill>
                <a:ea typeface="Calibri"/>
              </a:rPr>
              <a:t>Il calendario provvisorio potrebbe essere il seguente (da discutere e adattare):</a:t>
            </a:r>
          </a:p>
          <a:p>
            <a:pPr lvl="0" algn="just">
              <a:spcBef>
                <a:spcPts val="600"/>
              </a:spcBef>
              <a:spcAft>
                <a:spcPts val="600"/>
              </a:spcAft>
            </a:pPr>
            <a:r>
              <a:rPr lang="it-IT" sz="1600" dirty="0">
                <a:solidFill>
                  <a:prstClr val="black"/>
                </a:solidFill>
                <a:ea typeface="Calibri"/>
              </a:rPr>
              <a:t>Lazio, Lombardia, Toscana, Sicilia, E. Romagna, Umbria</a:t>
            </a:r>
          </a:p>
          <a:p>
            <a:pPr lvl="0" algn="just">
              <a:spcBef>
                <a:spcPts val="600"/>
              </a:spcBef>
              <a:spcAft>
                <a:spcPts val="600"/>
              </a:spcAft>
            </a:pPr>
            <a:r>
              <a:rPr lang="it-IT" sz="1600" dirty="0">
                <a:solidFill>
                  <a:prstClr val="black"/>
                </a:solidFill>
                <a:ea typeface="Calibri"/>
              </a:rPr>
              <a:t>da ottobre 2020 a gennaio 2021;</a:t>
            </a:r>
          </a:p>
          <a:p>
            <a:pPr lvl="0" algn="just">
              <a:spcBef>
                <a:spcPts val="600"/>
              </a:spcBef>
              <a:spcAft>
                <a:spcPts val="600"/>
              </a:spcAft>
            </a:pPr>
            <a:r>
              <a:rPr lang="it-IT" sz="1600" dirty="0">
                <a:solidFill>
                  <a:prstClr val="black"/>
                </a:solidFill>
                <a:ea typeface="Calibri"/>
              </a:rPr>
              <a:t>Abruzzo, Molise, Basilicata, Piemonte, Campania, Liguria, Sardegna</a:t>
            </a:r>
          </a:p>
          <a:p>
            <a:pPr lvl="0" algn="just">
              <a:spcBef>
                <a:spcPts val="600"/>
              </a:spcBef>
              <a:spcAft>
                <a:spcPts val="600"/>
              </a:spcAft>
            </a:pPr>
            <a:r>
              <a:rPr lang="it-IT" sz="1600" dirty="0">
                <a:solidFill>
                  <a:prstClr val="black"/>
                </a:solidFill>
                <a:ea typeface="Calibri"/>
              </a:rPr>
              <a:t>da marzo a luglio 2021;</a:t>
            </a:r>
          </a:p>
          <a:p>
            <a:pPr lvl="0" algn="just">
              <a:spcBef>
                <a:spcPts val="600"/>
              </a:spcBef>
              <a:spcAft>
                <a:spcPts val="600"/>
              </a:spcAft>
            </a:pPr>
            <a:r>
              <a:rPr lang="it-IT" sz="1600" dirty="0">
                <a:solidFill>
                  <a:prstClr val="black"/>
                </a:solidFill>
                <a:ea typeface="Calibri"/>
              </a:rPr>
              <a:t>Veneto, Marche, Friuli, Calabria, Puglia</a:t>
            </a:r>
          </a:p>
          <a:p>
            <a:pPr lvl="0" algn="just">
              <a:spcBef>
                <a:spcPts val="600"/>
              </a:spcBef>
              <a:spcAft>
                <a:spcPts val="600"/>
              </a:spcAft>
            </a:pPr>
            <a:r>
              <a:rPr lang="it-IT" sz="1600" dirty="0">
                <a:solidFill>
                  <a:prstClr val="black"/>
                </a:solidFill>
                <a:ea typeface="Calibri"/>
              </a:rPr>
              <a:t>da settembre a novembre 2021</a:t>
            </a:r>
            <a:endParaRPr lang="en-GB" sz="1600" dirty="0">
              <a:solidFill>
                <a:prstClr val="black"/>
              </a:solidFill>
              <a:ea typeface="Calibri"/>
            </a:endParaRPr>
          </a:p>
        </p:txBody>
      </p:sp>
      <p:sp>
        <p:nvSpPr>
          <p:cNvPr id="8" name="CasellaDiTesto 7">
            <a:extLst>
              <a:ext uri="{FF2B5EF4-FFF2-40B4-BE49-F238E27FC236}">
                <a16:creationId xmlns:a16="http://schemas.microsoft.com/office/drawing/2014/main" id="{DF442F2D-31FD-402F-A188-8D1232FD6A20}"/>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42519984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497046" y="175106"/>
            <a:ext cx="6342777" cy="707886"/>
          </a:xfrm>
          <a:prstGeom prst="rect">
            <a:avLst/>
          </a:prstGeom>
          <a:noFill/>
        </p:spPr>
        <p:txBody>
          <a:bodyPr wrap="square" rtlCol="0">
            <a:spAutoFit/>
          </a:bodyPr>
          <a:lstStyle/>
          <a:p>
            <a:r>
              <a:rPr lang="it-IT" sz="2000" b="1" i="1" dirty="0">
                <a:solidFill>
                  <a:srgbClr val="38A748"/>
                </a:solidFill>
                <a:latin typeface="Cambria"/>
                <a:cs typeface="Cambria"/>
              </a:rPr>
              <a:t>Work Package 3 – IMPLEMENTAZIONE PRIORITA’ 3 – QUALITA’</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25</a:t>
            </a:fld>
            <a:endParaRPr lang="it-IT" sz="1200" dirty="0">
              <a:solidFill>
                <a:srgbClr val="003374"/>
              </a:solidFill>
              <a:latin typeface="Calibri light"/>
              <a:cs typeface="Calibri light"/>
            </a:endParaRPr>
          </a:p>
        </p:txBody>
      </p:sp>
      <p:sp>
        <p:nvSpPr>
          <p:cNvPr id="6" name="CasellaDiTesto 5"/>
          <p:cNvSpPr txBox="1"/>
          <p:nvPr/>
        </p:nvSpPr>
        <p:spPr>
          <a:xfrm>
            <a:off x="762000" y="1041797"/>
            <a:ext cx="7705725" cy="5062924"/>
          </a:xfrm>
          <a:prstGeom prst="rect">
            <a:avLst/>
          </a:prstGeom>
          <a:noFill/>
        </p:spPr>
        <p:txBody>
          <a:bodyPr wrap="square" rtlCol="0">
            <a:spAutoFit/>
          </a:bodyPr>
          <a:lstStyle/>
          <a:p>
            <a:r>
              <a:rPr lang="it-IT" sz="1700" b="1" dirty="0">
                <a:solidFill>
                  <a:prstClr val="black"/>
                </a:solidFill>
                <a:cs typeface="Helvetica"/>
              </a:rPr>
              <a:t>RISULTATI</a:t>
            </a:r>
          </a:p>
          <a:p>
            <a:pPr marL="285750" indent="-285750">
              <a:buFont typeface="Wingdings" panose="05000000000000000000" pitchFamily="2" charset="2"/>
              <a:buChar char="Ø"/>
            </a:pPr>
            <a:r>
              <a:rPr lang="it-IT" sz="1700" dirty="0">
                <a:solidFill>
                  <a:prstClr val="black"/>
                </a:solidFill>
                <a:cs typeface="Helvetica"/>
              </a:rPr>
              <a:t>Non meno di 24 beneficiari coinvolti in ciascuna delle 18 regioni (più di 430 in totale)</a:t>
            </a:r>
          </a:p>
          <a:p>
            <a:pPr marL="285750" indent="-285750">
              <a:buFont typeface="Wingdings" panose="05000000000000000000" pitchFamily="2" charset="2"/>
              <a:buChar char="Ø"/>
            </a:pPr>
            <a:r>
              <a:rPr lang="it-IT" sz="1700" dirty="0">
                <a:solidFill>
                  <a:prstClr val="black"/>
                </a:solidFill>
                <a:cs typeface="Helvetica"/>
              </a:rPr>
              <a:t>Ore di formazione erogate (in aula): 648</a:t>
            </a:r>
          </a:p>
          <a:p>
            <a:pPr marL="285750" indent="-285750">
              <a:buFont typeface="Wingdings" panose="05000000000000000000" pitchFamily="2" charset="2"/>
              <a:buChar char="Ø"/>
            </a:pPr>
            <a:r>
              <a:rPr lang="it-IT" sz="1700" dirty="0">
                <a:solidFill>
                  <a:prstClr val="black"/>
                </a:solidFill>
                <a:cs typeface="Helvetica"/>
              </a:rPr>
              <a:t>Ore di formazione erogate (in modalità di apprendimento a distanza individuale): 270</a:t>
            </a:r>
          </a:p>
          <a:p>
            <a:pPr marL="285750" indent="-285750">
              <a:buFont typeface="Wingdings" panose="05000000000000000000" pitchFamily="2" charset="2"/>
              <a:buChar char="Ø"/>
            </a:pPr>
            <a:r>
              <a:rPr lang="it-IT" sz="1700" dirty="0">
                <a:solidFill>
                  <a:prstClr val="black"/>
                </a:solidFill>
                <a:cs typeface="Helvetica"/>
              </a:rPr>
              <a:t>Non meno di 36 progetti "pronti per la candidatura" con diversi strumenti di finanziamento (come Erasmus +, </a:t>
            </a:r>
            <a:r>
              <a:rPr lang="it-IT" sz="1700" dirty="0" err="1">
                <a:solidFill>
                  <a:prstClr val="black"/>
                </a:solidFill>
                <a:cs typeface="Helvetica"/>
              </a:rPr>
              <a:t>Horizon</a:t>
            </a:r>
            <a:r>
              <a:rPr lang="it-IT" sz="1700" dirty="0">
                <a:solidFill>
                  <a:prstClr val="black"/>
                </a:solidFill>
                <a:cs typeface="Helvetica"/>
              </a:rPr>
              <a:t>, PRIN, FSE e / o nuova generazione di programmi UE o SIE)</a:t>
            </a:r>
          </a:p>
          <a:p>
            <a:endParaRPr lang="it-IT" sz="1700" dirty="0">
              <a:solidFill>
                <a:prstClr val="black"/>
              </a:solidFill>
              <a:cs typeface="Helvetica"/>
            </a:endParaRPr>
          </a:p>
          <a:p>
            <a:r>
              <a:rPr lang="it-IT" sz="1700" b="1" dirty="0">
                <a:solidFill>
                  <a:prstClr val="black"/>
                </a:solidFill>
                <a:cs typeface="Helvetica"/>
              </a:rPr>
              <a:t>IMPATTO</a:t>
            </a:r>
          </a:p>
          <a:p>
            <a:pPr marL="285750" indent="-285750">
              <a:buFont typeface="Arial" panose="020B0604020202020204" pitchFamily="34" charset="0"/>
              <a:buChar char="•"/>
            </a:pPr>
            <a:r>
              <a:rPr lang="it-IT" sz="1700" dirty="0">
                <a:solidFill>
                  <a:prstClr val="black"/>
                </a:solidFill>
                <a:cs typeface="Helvetica"/>
              </a:rPr>
              <a:t>Creazione di una task force regionale di educatori per adulti per attivare effetti a cascata nelle proprie scuole o organizzazioni;</a:t>
            </a:r>
          </a:p>
          <a:p>
            <a:pPr marL="285750" indent="-285750">
              <a:buFont typeface="Arial" panose="020B0604020202020204" pitchFamily="34" charset="0"/>
              <a:buChar char="•"/>
            </a:pPr>
            <a:r>
              <a:rPr lang="it-IT" sz="1700" dirty="0">
                <a:solidFill>
                  <a:prstClr val="black"/>
                </a:solidFill>
                <a:cs typeface="Helvetica"/>
              </a:rPr>
              <a:t>Ampliamento del capitale sociale dei partecipanti coinvolti per facilitare la creazione o il rafforzamento delle reti territoriali e transnazionali;</a:t>
            </a:r>
          </a:p>
          <a:p>
            <a:pPr marL="285750" indent="-285750">
              <a:buFont typeface="Arial" panose="020B0604020202020204" pitchFamily="34" charset="0"/>
              <a:buChar char="•"/>
            </a:pPr>
            <a:r>
              <a:rPr lang="it-IT" sz="1700" dirty="0">
                <a:solidFill>
                  <a:prstClr val="black"/>
                </a:solidFill>
                <a:cs typeface="Helvetica"/>
              </a:rPr>
              <a:t>Migliore consapevolezza delle iniziative e delle azioni dell'UE, da utilizzare durante l'attività istituzionale in qualità di educatore o formatore o operatore CPI;</a:t>
            </a:r>
          </a:p>
          <a:p>
            <a:pPr marL="285750" indent="-285750">
              <a:buFont typeface="Arial" panose="020B0604020202020204" pitchFamily="34" charset="0"/>
              <a:buChar char="•"/>
            </a:pPr>
            <a:r>
              <a:rPr lang="it-IT" sz="1700" dirty="0">
                <a:solidFill>
                  <a:prstClr val="black"/>
                </a:solidFill>
                <a:cs typeface="Helvetica"/>
              </a:rPr>
              <a:t>Aumento della qualità delle candidature delle scuole e delle agenzie formative, riducendo la dipendenza dai consulenti esterni.</a:t>
            </a:r>
            <a:endParaRPr lang="en-US" sz="1700" dirty="0">
              <a:solidFill>
                <a:prstClr val="black"/>
              </a:solidFill>
              <a:cs typeface="Helvetica"/>
            </a:endParaRPr>
          </a:p>
        </p:txBody>
      </p:sp>
      <p:sp>
        <p:nvSpPr>
          <p:cNvPr id="8" name="CasellaDiTesto 7">
            <a:extLst>
              <a:ext uri="{FF2B5EF4-FFF2-40B4-BE49-F238E27FC236}">
                <a16:creationId xmlns:a16="http://schemas.microsoft.com/office/drawing/2014/main" id="{8FF48C39-F85B-4460-8CE2-A8434BB716D2}"/>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3963910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524748" y="529049"/>
            <a:ext cx="6361827" cy="400110"/>
          </a:xfrm>
          <a:prstGeom prst="rect">
            <a:avLst/>
          </a:prstGeom>
          <a:noFill/>
        </p:spPr>
        <p:txBody>
          <a:bodyPr wrap="square" rtlCol="0">
            <a:spAutoFit/>
          </a:bodyPr>
          <a:lstStyle/>
          <a:p>
            <a:r>
              <a:rPr lang="en-US" sz="2000" b="1" i="1" dirty="0">
                <a:solidFill>
                  <a:srgbClr val="38A748"/>
                </a:solidFill>
                <a:latin typeface="Cambria"/>
                <a:cs typeface="Cambria"/>
              </a:rPr>
              <a:t>Work Package 4 – STRATEGIA DI DISSEMINAZIONE 1/2</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26</a:t>
            </a:fld>
            <a:endParaRPr lang="it-IT" sz="1200" dirty="0">
              <a:solidFill>
                <a:srgbClr val="003374"/>
              </a:solidFill>
              <a:latin typeface="Calibri light"/>
              <a:cs typeface="Calibri light"/>
            </a:endParaRPr>
          </a:p>
        </p:txBody>
      </p:sp>
      <p:sp>
        <p:nvSpPr>
          <p:cNvPr id="6" name="CasellaDiTesto 5"/>
          <p:cNvSpPr txBox="1"/>
          <p:nvPr/>
        </p:nvSpPr>
        <p:spPr>
          <a:xfrm>
            <a:off x="895350" y="1080016"/>
            <a:ext cx="7705725" cy="5370701"/>
          </a:xfrm>
          <a:prstGeom prst="rect">
            <a:avLst/>
          </a:prstGeom>
          <a:noFill/>
        </p:spPr>
        <p:txBody>
          <a:bodyPr wrap="square" rtlCol="0">
            <a:spAutoFit/>
          </a:bodyPr>
          <a:lstStyle/>
          <a:p>
            <a:pPr algn="just">
              <a:spcAft>
                <a:spcPts val="300"/>
              </a:spcAft>
              <a:tabLst>
                <a:tab pos="2317115" algn="l"/>
                <a:tab pos="3396615" algn="l"/>
                <a:tab pos="5074920" algn="l"/>
                <a:tab pos="5974715" algn="l"/>
                <a:tab pos="6844030" algn="l"/>
              </a:tabLst>
            </a:pPr>
            <a:r>
              <a:rPr lang="it-IT" sz="1400" b="1" dirty="0">
                <a:ea typeface="Calibri"/>
              </a:rPr>
              <a:t>Le attività previste in questo WP saranno mirate a:</a:t>
            </a:r>
          </a:p>
          <a:p>
            <a:pPr algn="just">
              <a:spcAft>
                <a:spcPts val="300"/>
              </a:spcAft>
              <a:tabLst>
                <a:tab pos="2317115" algn="l"/>
                <a:tab pos="3396615" algn="l"/>
                <a:tab pos="5074920" algn="l"/>
                <a:tab pos="5974715" algn="l"/>
                <a:tab pos="6844030" algn="l"/>
              </a:tabLst>
            </a:pPr>
            <a:endParaRPr lang="it-IT" sz="1400" dirty="0">
              <a:ea typeface="Calibri"/>
            </a:endParaRPr>
          </a:p>
          <a:p>
            <a:pPr marL="342900" indent="-342900" algn="just">
              <a:spcAft>
                <a:spcPts val="300"/>
              </a:spcAft>
              <a:buFont typeface="+mj-lt"/>
              <a:buAutoNum type="arabicPeriod"/>
              <a:tabLst>
                <a:tab pos="2317115" algn="l"/>
                <a:tab pos="3396615" algn="l"/>
                <a:tab pos="5074920" algn="l"/>
                <a:tab pos="5974715" algn="l"/>
                <a:tab pos="6844030" algn="l"/>
              </a:tabLst>
            </a:pPr>
            <a:r>
              <a:rPr lang="it-IT" sz="1400" dirty="0">
                <a:ea typeface="Calibri"/>
              </a:rPr>
              <a:t>garantire la partecipazione attiva alle riunioni, conferenze o seminari delle parti interessate, soprattutto a livello regionale;</a:t>
            </a:r>
          </a:p>
          <a:p>
            <a:pPr marL="342900" indent="-342900" algn="just">
              <a:spcAft>
                <a:spcPts val="300"/>
              </a:spcAft>
              <a:buFont typeface="+mj-lt"/>
              <a:buAutoNum type="arabicPeriod"/>
              <a:tabLst>
                <a:tab pos="2317115" algn="l"/>
                <a:tab pos="3396615" algn="l"/>
                <a:tab pos="5074920" algn="l"/>
                <a:tab pos="5974715" algn="l"/>
                <a:tab pos="6844030" algn="l"/>
              </a:tabLst>
            </a:pPr>
            <a:r>
              <a:rPr lang="it-IT" sz="1400" dirty="0">
                <a:ea typeface="Calibri"/>
              </a:rPr>
              <a:t>sensibilizzare, sostenere i dibattiti e il dialogo nazionali sulle politiche di apprendimento degli adulti, in particolare sulle modalità per attuare la Raccomandazione Upskilling Pathways;</a:t>
            </a:r>
          </a:p>
          <a:p>
            <a:pPr marL="342900" indent="-342900" algn="just">
              <a:spcAft>
                <a:spcPts val="300"/>
              </a:spcAft>
              <a:buFont typeface="+mj-lt"/>
              <a:buAutoNum type="arabicPeriod"/>
              <a:tabLst>
                <a:tab pos="2317115" algn="l"/>
                <a:tab pos="3396615" algn="l"/>
                <a:tab pos="5074920" algn="l"/>
                <a:tab pos="5974715" algn="l"/>
                <a:tab pos="6844030" algn="l"/>
              </a:tabLst>
            </a:pPr>
            <a:r>
              <a:rPr lang="it-IT" sz="1400" dirty="0">
                <a:ea typeface="Calibri"/>
              </a:rPr>
              <a:t>assicurare la massima diffusione delle buone pratiche individuate (WP3 – sub-attività 1). </a:t>
            </a:r>
          </a:p>
          <a:p>
            <a:pPr algn="just">
              <a:spcAft>
                <a:spcPts val="300"/>
              </a:spcAft>
              <a:tabLst>
                <a:tab pos="2317115" algn="l"/>
                <a:tab pos="3396615" algn="l"/>
                <a:tab pos="5074920" algn="l"/>
                <a:tab pos="5974715" algn="l"/>
                <a:tab pos="6844030" algn="l"/>
              </a:tabLst>
            </a:pPr>
            <a:endParaRPr lang="it-IT" sz="1400" dirty="0">
              <a:ea typeface="Calibri"/>
            </a:endParaRPr>
          </a:p>
          <a:p>
            <a:pPr algn="just">
              <a:spcAft>
                <a:spcPts val="300"/>
              </a:spcAft>
              <a:tabLst>
                <a:tab pos="2317115" algn="l"/>
                <a:tab pos="3396615" algn="l"/>
                <a:tab pos="5074920" algn="l"/>
                <a:tab pos="5974715" algn="l"/>
                <a:tab pos="6844030" algn="l"/>
              </a:tabLst>
            </a:pPr>
            <a:r>
              <a:rPr lang="it-IT" sz="1400" dirty="0">
                <a:ea typeface="Calibri"/>
              </a:rPr>
              <a:t>Come nei progetti precedenti, la diffusione sarà basata su una strategia diversificata. Sono previste le seguenti azioni e risultati:</a:t>
            </a:r>
          </a:p>
          <a:p>
            <a:pPr algn="just">
              <a:spcAft>
                <a:spcPts val="300"/>
              </a:spcAft>
              <a:tabLst>
                <a:tab pos="2317115" algn="l"/>
                <a:tab pos="3396615" algn="l"/>
                <a:tab pos="5074920" algn="l"/>
                <a:tab pos="5974715" algn="l"/>
                <a:tab pos="6844030" algn="l"/>
              </a:tabLst>
            </a:pPr>
            <a:endParaRPr lang="it-IT" sz="1400" dirty="0">
              <a:ea typeface="Calibri"/>
            </a:endParaRPr>
          </a:p>
          <a:p>
            <a:pPr marL="285750" indent="-285750" algn="just">
              <a:spcAft>
                <a:spcPts val="300"/>
              </a:spcAft>
              <a:buFontTx/>
              <a:buChar char="-"/>
              <a:tabLst>
                <a:tab pos="2317115" algn="l"/>
                <a:tab pos="3396615" algn="l"/>
                <a:tab pos="5074920" algn="l"/>
                <a:tab pos="5974715" algn="l"/>
                <a:tab pos="6844030" algn="l"/>
              </a:tabLst>
            </a:pPr>
            <a:r>
              <a:rPr lang="it-IT" sz="1400" dirty="0">
                <a:ea typeface="Calibri"/>
              </a:rPr>
              <a:t>un sito web del progetto, strutturato tenendo conto che molte informazioni possono essere rese disponibili anche attraverso piattaforma EPALE;</a:t>
            </a:r>
          </a:p>
          <a:p>
            <a:pPr marL="285750" indent="-285750" algn="just">
              <a:spcAft>
                <a:spcPts val="300"/>
              </a:spcAft>
              <a:buFontTx/>
              <a:buChar char="-"/>
              <a:tabLst>
                <a:tab pos="2317115" algn="l"/>
                <a:tab pos="3396615" algn="l"/>
                <a:tab pos="5074920" algn="l"/>
                <a:tab pos="5974715" algn="l"/>
                <a:tab pos="6844030" algn="l"/>
              </a:tabLst>
            </a:pPr>
            <a:r>
              <a:rPr lang="it-IT" sz="1400" dirty="0">
                <a:ea typeface="Calibri"/>
              </a:rPr>
              <a:t>produzione di </a:t>
            </a:r>
            <a:r>
              <a:rPr lang="it-IT" sz="1400" i="1" dirty="0" err="1">
                <a:ea typeface="Calibri"/>
              </a:rPr>
              <a:t>newsletters</a:t>
            </a:r>
            <a:r>
              <a:rPr lang="it-IT" sz="1400" i="1" dirty="0">
                <a:ea typeface="Calibri"/>
              </a:rPr>
              <a:t> (</a:t>
            </a:r>
            <a:r>
              <a:rPr lang="it-IT" sz="1400" dirty="0">
                <a:ea typeface="Calibri"/>
              </a:rPr>
              <a:t>periodico quadrimestrale</a:t>
            </a:r>
            <a:r>
              <a:rPr lang="it-IT" sz="1400" i="1" dirty="0">
                <a:ea typeface="Calibri"/>
              </a:rPr>
              <a:t>)</a:t>
            </a:r>
            <a:r>
              <a:rPr lang="it-IT" sz="1400" dirty="0">
                <a:ea typeface="Calibri"/>
              </a:rPr>
              <a:t>, da distribuire regolarmente nei CPIA e nei CPI;</a:t>
            </a:r>
          </a:p>
          <a:p>
            <a:pPr marL="285750" indent="-285750" algn="just">
              <a:spcAft>
                <a:spcPts val="300"/>
              </a:spcAft>
              <a:buFontTx/>
              <a:buChar char="-"/>
              <a:tabLst>
                <a:tab pos="2317115" algn="l"/>
                <a:tab pos="3396615" algn="l"/>
                <a:tab pos="5074920" algn="l"/>
                <a:tab pos="5974715" algn="l"/>
                <a:tab pos="6844030" algn="l"/>
              </a:tabLst>
            </a:pPr>
            <a:r>
              <a:rPr lang="it-IT" sz="1400" dirty="0">
                <a:ea typeface="Calibri"/>
              </a:rPr>
              <a:t>produzione di un opuscolo informativo sulle politiche dell'UE compresi esempi pratici di implementazione della Raccomandazione Upskilling Pathways;</a:t>
            </a:r>
          </a:p>
          <a:p>
            <a:pPr marL="285750" indent="-285750" algn="just">
              <a:spcAft>
                <a:spcPts val="300"/>
              </a:spcAft>
              <a:buFontTx/>
              <a:buChar char="-"/>
              <a:tabLst>
                <a:tab pos="2316163" algn="l"/>
                <a:tab pos="3395663" algn="l"/>
                <a:tab pos="5073650" algn="l"/>
                <a:tab pos="5973763" algn="l"/>
                <a:tab pos="6843713" algn="l"/>
              </a:tabLst>
            </a:pPr>
            <a:r>
              <a:rPr lang="it-IT" sz="1400" dirty="0">
                <a:ea typeface="Calibri"/>
              </a:rPr>
              <a:t>realizzazione di video-interviste con esperti sui principali temi rilevanti; </a:t>
            </a:r>
          </a:p>
          <a:p>
            <a:pPr marL="285750" indent="-285750" algn="just">
              <a:spcAft>
                <a:spcPts val="300"/>
              </a:spcAft>
              <a:buFontTx/>
              <a:buChar char="-"/>
              <a:tabLst>
                <a:tab pos="2316163" algn="l"/>
                <a:tab pos="3395663" algn="l"/>
                <a:tab pos="5073650" algn="l"/>
                <a:tab pos="5973763" algn="l"/>
                <a:tab pos="6843713" algn="l"/>
              </a:tabLst>
            </a:pPr>
            <a:r>
              <a:rPr lang="it-IT" sz="1400" dirty="0">
                <a:ea typeface="Calibri"/>
              </a:rPr>
              <a:t>partecipazione ad almeno 4 eventi nazionali per mostrare i risultati intermedi e finali del progetto;</a:t>
            </a:r>
          </a:p>
          <a:p>
            <a:pPr marL="285750" indent="-285750" algn="just">
              <a:spcAft>
                <a:spcPts val="300"/>
              </a:spcAft>
              <a:buFontTx/>
              <a:buChar char="-"/>
              <a:tabLst>
                <a:tab pos="2316163" algn="l"/>
                <a:tab pos="3395663" algn="l"/>
                <a:tab pos="5073650" algn="l"/>
                <a:tab pos="5973763" algn="l"/>
                <a:tab pos="6843713" algn="l"/>
              </a:tabLst>
            </a:pPr>
            <a:r>
              <a:rPr lang="it-IT" sz="1400" dirty="0">
                <a:ea typeface="Calibri"/>
              </a:rPr>
              <a:t>stesura e diffusione del rapporto finale del progetto;</a:t>
            </a:r>
          </a:p>
          <a:p>
            <a:pPr marL="285750" indent="-285750" algn="just">
              <a:spcAft>
                <a:spcPts val="300"/>
              </a:spcAft>
              <a:buFontTx/>
              <a:buChar char="-"/>
              <a:tabLst>
                <a:tab pos="2316163" algn="l"/>
                <a:tab pos="3395663" algn="l"/>
                <a:tab pos="5073650" algn="l"/>
                <a:tab pos="5973763" algn="l"/>
                <a:tab pos="6843713" algn="l"/>
              </a:tabLst>
            </a:pPr>
            <a:r>
              <a:rPr lang="it-IT" sz="1400" dirty="0">
                <a:ea typeface="Calibri"/>
              </a:rPr>
              <a:t>realizzazione del lancio e della conferenza finale del progetto, rispettivamente finalizzati a presentare le attività previste e i risultati e gli output prodotti.</a:t>
            </a:r>
            <a:endParaRPr lang="it-IT" sz="1600" dirty="0">
              <a:ea typeface="Calibri"/>
            </a:endParaRPr>
          </a:p>
        </p:txBody>
      </p:sp>
      <p:sp>
        <p:nvSpPr>
          <p:cNvPr id="8" name="CasellaDiTesto 7">
            <a:extLst>
              <a:ext uri="{FF2B5EF4-FFF2-40B4-BE49-F238E27FC236}">
                <a16:creationId xmlns:a16="http://schemas.microsoft.com/office/drawing/2014/main" id="{DE060583-1422-4C45-978B-F3BBB469BDAD}"/>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1519513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468471" y="106361"/>
            <a:ext cx="6352302" cy="830997"/>
          </a:xfrm>
          <a:prstGeom prst="rect">
            <a:avLst/>
          </a:prstGeom>
          <a:noFill/>
        </p:spPr>
        <p:txBody>
          <a:bodyPr wrap="square" rtlCol="0">
            <a:spAutoFit/>
          </a:bodyPr>
          <a:lstStyle/>
          <a:p>
            <a:r>
              <a:rPr lang="it-IT" sz="2400" b="1" i="1" dirty="0">
                <a:solidFill>
                  <a:srgbClr val="38A748"/>
                </a:solidFill>
                <a:latin typeface="Cambria"/>
                <a:cs typeface="Cambria"/>
              </a:rPr>
              <a:t>Riferimenti Invito a presentare proposte EACEA 01/2019  </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3</a:t>
            </a:fld>
            <a:endParaRPr lang="it-IT" sz="1200" dirty="0">
              <a:solidFill>
                <a:srgbClr val="003374"/>
              </a:solidFill>
              <a:latin typeface="Calibri light"/>
              <a:cs typeface="Calibri light"/>
            </a:endParaRPr>
          </a:p>
        </p:txBody>
      </p:sp>
      <p:sp>
        <p:nvSpPr>
          <p:cNvPr id="6" name="CasellaDiTesto 5"/>
          <p:cNvSpPr txBox="1"/>
          <p:nvPr/>
        </p:nvSpPr>
        <p:spPr>
          <a:xfrm>
            <a:off x="714373" y="1178957"/>
            <a:ext cx="7705725" cy="4632037"/>
          </a:xfrm>
          <a:prstGeom prst="rect">
            <a:avLst/>
          </a:prstGeom>
          <a:noFill/>
        </p:spPr>
        <p:txBody>
          <a:bodyPr wrap="square" rtlCol="0">
            <a:spAutoFit/>
          </a:bodyPr>
          <a:lstStyle/>
          <a:p>
            <a:pPr marL="342900" lvl="0" indent="-342900" algn="just">
              <a:spcAft>
                <a:spcPts val="600"/>
              </a:spcAft>
              <a:buFont typeface="+mj-lt"/>
              <a:buAutoNum type="arabicPeriod"/>
            </a:pPr>
            <a:r>
              <a:rPr lang="it-IT" sz="2800" dirty="0">
                <a:solidFill>
                  <a:prstClr val="black"/>
                </a:solidFill>
                <a:cs typeface="Helvetica"/>
              </a:rPr>
              <a:t>Il quadro strategico per la cooperazione europea nel settore dell'istruzione e della formazione ("ET 2020") </a:t>
            </a:r>
          </a:p>
          <a:p>
            <a:pPr marL="342900" lvl="0" indent="-342900" algn="just">
              <a:spcAft>
                <a:spcPts val="600"/>
              </a:spcAft>
              <a:buFont typeface="+mj-lt"/>
              <a:buAutoNum type="arabicPeriod"/>
            </a:pPr>
            <a:r>
              <a:rPr lang="it-IT" sz="2800" dirty="0">
                <a:solidFill>
                  <a:prstClr val="black"/>
                </a:solidFill>
                <a:cs typeface="Helvetica"/>
              </a:rPr>
              <a:t>L’Agenda Europea rinnovata per l’apprendimento degli adulti </a:t>
            </a:r>
          </a:p>
          <a:p>
            <a:pPr marL="342900" lvl="0" indent="-342900" algn="just">
              <a:spcAft>
                <a:spcPts val="600"/>
              </a:spcAft>
              <a:buFont typeface="+mj-lt"/>
              <a:buAutoNum type="arabicPeriod"/>
            </a:pPr>
            <a:r>
              <a:rPr lang="it-IT" sz="2800" dirty="0">
                <a:solidFill>
                  <a:prstClr val="black"/>
                </a:solidFill>
                <a:cs typeface="Helvetica"/>
              </a:rPr>
              <a:t>Raccomandazione del Consiglio sui percorsi di miglioramento del livello delle competenze: nuove opportunità per gli adulti (19/12/2016)</a:t>
            </a:r>
          </a:p>
          <a:p>
            <a:pPr marL="342900" indent="-342900" algn="just">
              <a:spcAft>
                <a:spcPts val="600"/>
              </a:spcAft>
              <a:buFont typeface="+mj-lt"/>
              <a:buAutoNum type="arabicPeriod"/>
            </a:pPr>
            <a:r>
              <a:rPr lang="it-IT" sz="2800" i="1" dirty="0">
                <a:cs typeface="Helvetica"/>
              </a:rPr>
              <a:t>Rapporto nazionale sull’Implementazione della Raccomandazione Upskilling Pathways in Italia</a:t>
            </a:r>
          </a:p>
        </p:txBody>
      </p:sp>
      <p:sp>
        <p:nvSpPr>
          <p:cNvPr id="8" name="CasellaDiTesto 7">
            <a:extLst>
              <a:ext uri="{FF2B5EF4-FFF2-40B4-BE49-F238E27FC236}">
                <a16:creationId xmlns:a16="http://schemas.microsoft.com/office/drawing/2014/main" id="{EC87EF03-DAD1-40A6-A654-5C53C27BEE39}"/>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4046746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524748" y="529049"/>
            <a:ext cx="5733177" cy="400110"/>
          </a:xfrm>
          <a:prstGeom prst="rect">
            <a:avLst/>
          </a:prstGeom>
          <a:noFill/>
        </p:spPr>
        <p:txBody>
          <a:bodyPr wrap="square" rtlCol="0">
            <a:spAutoFit/>
          </a:bodyPr>
          <a:lstStyle/>
          <a:p>
            <a:r>
              <a:rPr lang="it-IT" sz="2000" b="1" i="1" dirty="0">
                <a:solidFill>
                  <a:srgbClr val="38A748"/>
                </a:solidFill>
                <a:latin typeface="Cambria"/>
                <a:cs typeface="Cambria"/>
              </a:rPr>
              <a:t>Il Bando: OBIETTIVO GENERALE</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4</a:t>
            </a:fld>
            <a:endParaRPr lang="it-IT" sz="1200" dirty="0">
              <a:solidFill>
                <a:srgbClr val="003374"/>
              </a:solidFill>
              <a:latin typeface="Calibri light"/>
              <a:cs typeface="Calibri light"/>
            </a:endParaRPr>
          </a:p>
        </p:txBody>
      </p:sp>
      <p:sp>
        <p:nvSpPr>
          <p:cNvPr id="6" name="CasellaDiTesto 5"/>
          <p:cNvSpPr txBox="1"/>
          <p:nvPr/>
        </p:nvSpPr>
        <p:spPr>
          <a:xfrm>
            <a:off x="857249" y="1072444"/>
            <a:ext cx="7705725" cy="5447645"/>
          </a:xfrm>
          <a:prstGeom prst="rect">
            <a:avLst/>
          </a:prstGeom>
          <a:noFill/>
        </p:spPr>
        <p:txBody>
          <a:bodyPr wrap="square" rtlCol="0">
            <a:spAutoFit/>
          </a:bodyPr>
          <a:lstStyle/>
          <a:p>
            <a:pPr algn="ctr"/>
            <a:r>
              <a:rPr lang="en-US" sz="2400" b="1" dirty="0" err="1">
                <a:solidFill>
                  <a:prstClr val="black"/>
                </a:solidFill>
                <a:cs typeface="Helvetica"/>
              </a:rPr>
              <a:t>Invito</a:t>
            </a:r>
            <a:r>
              <a:rPr lang="en-US" sz="2400" b="1" dirty="0">
                <a:solidFill>
                  <a:prstClr val="black"/>
                </a:solidFill>
                <a:cs typeface="Helvetica"/>
              </a:rPr>
              <a:t> a </a:t>
            </a:r>
            <a:r>
              <a:rPr lang="en-US" sz="2400" b="1" dirty="0" err="1">
                <a:solidFill>
                  <a:prstClr val="black"/>
                </a:solidFill>
                <a:cs typeface="Helvetica"/>
              </a:rPr>
              <a:t>presentare</a:t>
            </a:r>
            <a:r>
              <a:rPr lang="en-US" sz="2400" b="1" dirty="0">
                <a:solidFill>
                  <a:prstClr val="black"/>
                </a:solidFill>
                <a:cs typeface="Helvetica"/>
              </a:rPr>
              <a:t> </a:t>
            </a:r>
            <a:r>
              <a:rPr lang="en-US" sz="2400" b="1" dirty="0" err="1">
                <a:solidFill>
                  <a:prstClr val="black"/>
                </a:solidFill>
                <a:cs typeface="Helvetica"/>
              </a:rPr>
              <a:t>proposte</a:t>
            </a:r>
            <a:endParaRPr lang="en-US" sz="2400" b="1" dirty="0">
              <a:solidFill>
                <a:prstClr val="black"/>
              </a:solidFill>
              <a:cs typeface="Helvetica"/>
            </a:endParaRPr>
          </a:p>
          <a:p>
            <a:pPr algn="ctr"/>
            <a:r>
              <a:rPr lang="en-US" sz="2400" b="1" dirty="0">
                <a:solidFill>
                  <a:prstClr val="black"/>
                </a:solidFill>
                <a:cs typeface="Helvetica"/>
              </a:rPr>
              <a:t>EACEA 01/2019 - </a:t>
            </a:r>
            <a:r>
              <a:rPr lang="it-IT" sz="2400" b="1" dirty="0">
                <a:solidFill>
                  <a:prstClr val="black"/>
                </a:solidFill>
                <a:cs typeface="Helvetica"/>
              </a:rPr>
              <a:t>Coordinatori nazionali per l'attuazione dell‘Agenda Europea per l'apprendimento degli adulti</a:t>
            </a:r>
          </a:p>
          <a:p>
            <a:pPr algn="ctr"/>
            <a:r>
              <a:rPr lang="en-US" b="1" dirty="0" err="1">
                <a:solidFill>
                  <a:prstClr val="black"/>
                </a:solidFill>
                <a:cs typeface="Helvetica"/>
              </a:rPr>
              <a:t>Scadenza</a:t>
            </a:r>
            <a:r>
              <a:rPr lang="en-US" b="1" dirty="0">
                <a:solidFill>
                  <a:prstClr val="black"/>
                </a:solidFill>
                <a:cs typeface="Helvetica"/>
              </a:rPr>
              <a:t> per la </a:t>
            </a:r>
            <a:r>
              <a:rPr lang="en-US" b="1" dirty="0" err="1">
                <a:solidFill>
                  <a:prstClr val="black"/>
                </a:solidFill>
                <a:cs typeface="Helvetica"/>
              </a:rPr>
              <a:t>presentazione</a:t>
            </a:r>
            <a:r>
              <a:rPr lang="en-US" b="1" dirty="0">
                <a:solidFill>
                  <a:prstClr val="black"/>
                </a:solidFill>
                <a:cs typeface="Helvetica"/>
              </a:rPr>
              <a:t>: 6 </a:t>
            </a:r>
            <a:r>
              <a:rPr lang="en-US" b="1" dirty="0" err="1">
                <a:solidFill>
                  <a:prstClr val="black"/>
                </a:solidFill>
                <a:cs typeface="Helvetica"/>
              </a:rPr>
              <a:t>maggio</a:t>
            </a:r>
            <a:r>
              <a:rPr lang="en-US" b="1" dirty="0">
                <a:solidFill>
                  <a:prstClr val="black"/>
                </a:solidFill>
                <a:cs typeface="Helvetica"/>
              </a:rPr>
              <a:t> 2019</a:t>
            </a:r>
          </a:p>
          <a:p>
            <a:endParaRPr lang="en-US" sz="1600" dirty="0">
              <a:solidFill>
                <a:prstClr val="black"/>
              </a:solidFill>
              <a:cs typeface="Helvetica"/>
            </a:endParaRPr>
          </a:p>
          <a:p>
            <a:pPr algn="just"/>
            <a:r>
              <a:rPr lang="it-IT" sz="2000" dirty="0">
                <a:solidFill>
                  <a:prstClr val="black"/>
                </a:solidFill>
                <a:cs typeface="Helvetica"/>
              </a:rPr>
              <a:t>In linea con le priorità stabilite nel programma di lavoro annuale 2019 di Erasmus  Plus, il finanziamento UE dell’Invito è destinato a supportare le attività dei Coordinatori Nazionali nell'attuazione dell‘Agenda e a promuovere l'apprendimento degli adulti a livello nazionale, regionale e locale.</a:t>
            </a:r>
          </a:p>
          <a:p>
            <a:pPr algn="just"/>
            <a:endParaRPr lang="it-IT" sz="2000" dirty="0">
              <a:solidFill>
                <a:prstClr val="black"/>
              </a:solidFill>
              <a:cs typeface="Helvetica"/>
            </a:endParaRPr>
          </a:p>
          <a:p>
            <a:pPr algn="just"/>
            <a:r>
              <a:rPr lang="it-IT" sz="2000" dirty="0">
                <a:solidFill>
                  <a:prstClr val="black"/>
                </a:solidFill>
                <a:cs typeface="Helvetica"/>
              </a:rPr>
              <a:t>La Commissione ha sostenuto i Coordinatori Nazionali per l'attuazione dell'Agenda Europea per l’apprendimento degli adulti a partire dal 2012.</a:t>
            </a:r>
          </a:p>
          <a:p>
            <a:pPr algn="just"/>
            <a:endParaRPr lang="it-IT" sz="2000" dirty="0">
              <a:solidFill>
                <a:prstClr val="black"/>
              </a:solidFill>
              <a:cs typeface="Helvetica"/>
            </a:endParaRPr>
          </a:p>
          <a:p>
            <a:pPr algn="just"/>
            <a:r>
              <a:rPr lang="en-US" sz="1600" dirty="0">
                <a:solidFill>
                  <a:prstClr val="black"/>
                </a:solidFill>
                <a:cs typeface="Helvetica"/>
              </a:rPr>
              <a:t> </a:t>
            </a:r>
            <a:r>
              <a:rPr lang="en-US" sz="1600" dirty="0">
                <a:solidFill>
                  <a:prstClr val="black"/>
                </a:solidFill>
                <a:cs typeface="Helvetica"/>
                <a:hlinkClick r:id="rId4"/>
              </a:rPr>
              <a:t>https://ec.europa.eu/programmes/erasmus-plus/resources/documents/2019-annual-work-programme-implementation-erasmus-c2018-6572_en</a:t>
            </a:r>
            <a:endParaRPr lang="en-US" dirty="0">
              <a:solidFill>
                <a:prstClr val="black"/>
              </a:solidFill>
              <a:cs typeface="Helvetica"/>
            </a:endParaRPr>
          </a:p>
          <a:p>
            <a:endParaRPr lang="en-US" sz="1600" dirty="0">
              <a:solidFill>
                <a:prstClr val="black"/>
              </a:solidFill>
              <a:latin typeface="Helvetica"/>
              <a:cs typeface="Helvetica"/>
            </a:endParaRPr>
          </a:p>
          <a:p>
            <a:endParaRPr lang="it-IT" sz="1600" dirty="0">
              <a:solidFill>
                <a:prstClr val="black"/>
              </a:solidFill>
              <a:latin typeface="Helvetica"/>
              <a:cs typeface="Helvetica"/>
            </a:endParaRPr>
          </a:p>
        </p:txBody>
      </p:sp>
      <p:sp>
        <p:nvSpPr>
          <p:cNvPr id="8" name="CasellaDiTesto 7">
            <a:extLst>
              <a:ext uri="{FF2B5EF4-FFF2-40B4-BE49-F238E27FC236}">
                <a16:creationId xmlns:a16="http://schemas.microsoft.com/office/drawing/2014/main" id="{8E74DA9F-F497-41F8-B4B3-EA7758A1F515}"/>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4046746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524748" y="175106"/>
            <a:ext cx="6361827" cy="707886"/>
          </a:xfrm>
          <a:prstGeom prst="rect">
            <a:avLst/>
          </a:prstGeom>
          <a:noFill/>
        </p:spPr>
        <p:txBody>
          <a:bodyPr wrap="square" rtlCol="0">
            <a:spAutoFit/>
          </a:bodyPr>
          <a:lstStyle/>
          <a:p>
            <a:r>
              <a:rPr lang="it-IT" sz="2000" b="1" i="1" dirty="0">
                <a:solidFill>
                  <a:srgbClr val="38A748"/>
                </a:solidFill>
                <a:latin typeface="Cambria"/>
                <a:cs typeface="Cambria"/>
              </a:rPr>
              <a:t>Il quadro strategico per la cooperazione europea nel settore dell'istruzione e della formazione ("ET 2020") </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5</a:t>
            </a:fld>
            <a:endParaRPr lang="it-IT" sz="1200" dirty="0">
              <a:solidFill>
                <a:srgbClr val="003374"/>
              </a:solidFill>
              <a:latin typeface="Calibri light"/>
              <a:cs typeface="Calibri light"/>
            </a:endParaRPr>
          </a:p>
        </p:txBody>
      </p:sp>
      <p:sp>
        <p:nvSpPr>
          <p:cNvPr id="6" name="CasellaDiTesto 5"/>
          <p:cNvSpPr txBox="1"/>
          <p:nvPr/>
        </p:nvSpPr>
        <p:spPr>
          <a:xfrm>
            <a:off x="695321" y="994291"/>
            <a:ext cx="7705725" cy="5324535"/>
          </a:xfrm>
          <a:prstGeom prst="rect">
            <a:avLst/>
          </a:prstGeom>
          <a:noFill/>
        </p:spPr>
        <p:txBody>
          <a:bodyPr wrap="square" rtlCol="0">
            <a:spAutoFit/>
          </a:bodyPr>
          <a:lstStyle/>
          <a:p>
            <a:pPr algn="just"/>
            <a:r>
              <a:rPr lang="it-IT" sz="2000" dirty="0">
                <a:solidFill>
                  <a:prstClr val="black"/>
                </a:solidFill>
                <a:cs typeface="Helvetica"/>
              </a:rPr>
              <a:t>ET2020 sottolinea l’importanza del supporto alle persone attraverso l'istruzione e la formazione, per assicurare lo sviluppo personale, sociale e professionale di tutti i cittadini,  la loro prosperità economica e l’</a:t>
            </a:r>
            <a:r>
              <a:rPr lang="it-IT" sz="2000" dirty="0" err="1">
                <a:solidFill>
                  <a:prstClr val="black"/>
                </a:solidFill>
                <a:cs typeface="Helvetica"/>
              </a:rPr>
              <a:t>occupabilità</a:t>
            </a:r>
            <a:r>
              <a:rPr lang="it-IT" sz="2000" dirty="0">
                <a:solidFill>
                  <a:prstClr val="black"/>
                </a:solidFill>
                <a:cs typeface="Helvetica"/>
              </a:rPr>
              <a:t>, promuovendo valori democratici, coesione sociale, cittadinanza attiva e dialogo interculturale.</a:t>
            </a:r>
          </a:p>
          <a:p>
            <a:pPr algn="just"/>
            <a:endParaRPr lang="it-IT" sz="2000" dirty="0">
              <a:solidFill>
                <a:prstClr val="black"/>
              </a:solidFill>
              <a:cs typeface="Helvetica"/>
            </a:endParaRPr>
          </a:p>
          <a:p>
            <a:pPr algn="just"/>
            <a:r>
              <a:rPr lang="it-IT" sz="2000" dirty="0">
                <a:solidFill>
                  <a:prstClr val="black"/>
                </a:solidFill>
                <a:cs typeface="Helvetica"/>
              </a:rPr>
              <a:t>Quattro obiettivi principali in linea con le esigenze della popolazione adulta:</a:t>
            </a:r>
          </a:p>
          <a:p>
            <a:pPr algn="just"/>
            <a:endParaRPr lang="it-IT" sz="2000" dirty="0">
              <a:solidFill>
                <a:prstClr val="black"/>
              </a:solidFill>
              <a:cs typeface="Helvetica"/>
            </a:endParaRPr>
          </a:p>
          <a:p>
            <a:pPr marL="342900" indent="-342900" algn="just">
              <a:buFont typeface="+mj-lt"/>
              <a:buAutoNum type="arabicPeriod"/>
            </a:pPr>
            <a:r>
              <a:rPr lang="it-IT" sz="2000" dirty="0">
                <a:solidFill>
                  <a:prstClr val="black"/>
                </a:solidFill>
                <a:cs typeface="Helvetica"/>
              </a:rPr>
              <a:t>rendere l'apprendimento permanente e la mobilità una realtà;</a:t>
            </a:r>
          </a:p>
          <a:p>
            <a:pPr marL="342900" indent="-342900" algn="just">
              <a:buFont typeface="+mj-lt"/>
              <a:buAutoNum type="arabicPeriod"/>
            </a:pPr>
            <a:r>
              <a:rPr lang="it-IT" sz="2000" dirty="0">
                <a:solidFill>
                  <a:prstClr val="black"/>
                </a:solidFill>
                <a:cs typeface="Helvetica"/>
              </a:rPr>
              <a:t>migliorare la qualità e l'efficienza dell'istruzione e della formazione;</a:t>
            </a:r>
          </a:p>
          <a:p>
            <a:pPr marL="342900" indent="-342900" algn="just">
              <a:buFont typeface="+mj-lt"/>
              <a:buAutoNum type="arabicPeriod"/>
            </a:pPr>
            <a:r>
              <a:rPr lang="it-IT" sz="2000" dirty="0">
                <a:solidFill>
                  <a:prstClr val="black"/>
                </a:solidFill>
                <a:cs typeface="Helvetica"/>
              </a:rPr>
              <a:t>promuovere l'equità, la coesione sociale e la cittadinanza attiva;</a:t>
            </a:r>
          </a:p>
          <a:p>
            <a:pPr marL="342900" indent="-342900" algn="just">
              <a:buFont typeface="+mj-lt"/>
              <a:buAutoNum type="arabicPeriod"/>
            </a:pPr>
            <a:r>
              <a:rPr lang="it-IT" sz="2000" dirty="0">
                <a:solidFill>
                  <a:prstClr val="black"/>
                </a:solidFill>
                <a:cs typeface="Helvetica"/>
              </a:rPr>
              <a:t>migliorare la creatività e l'innovazione degli ambienti di apprendimento.</a:t>
            </a:r>
          </a:p>
          <a:p>
            <a:pPr algn="just"/>
            <a:endParaRPr lang="it-IT" sz="2000" dirty="0">
              <a:solidFill>
                <a:prstClr val="black"/>
              </a:solidFill>
              <a:cs typeface="Helvetica"/>
            </a:endParaRPr>
          </a:p>
          <a:p>
            <a:pPr algn="just"/>
            <a:r>
              <a:rPr lang="it-IT" sz="1400" dirty="0">
                <a:solidFill>
                  <a:prstClr val="black"/>
                </a:solidFill>
                <a:cs typeface="Helvetica"/>
              </a:rPr>
              <a:t>Conclusioni del Consiglio, del 12 maggio 2009, su un quadro strategico per la cooperazione europea nel settore dell'istruzione e della formazione (ET2020) (2009 / C 119/02):</a:t>
            </a:r>
            <a:r>
              <a:rPr lang="en-US" sz="1200" dirty="0">
                <a:solidFill>
                  <a:prstClr val="black"/>
                </a:solidFill>
                <a:cs typeface="Helvetica"/>
                <a:hlinkClick r:id="rId4"/>
              </a:rPr>
              <a:t>https://eur-lex.europa.eu/legal-ontent/EN/TXT/PDF/?uri=CELEX:52009XG0528(01)&amp;from=EN</a:t>
            </a:r>
            <a:r>
              <a:rPr lang="en-US" sz="1200" dirty="0">
                <a:solidFill>
                  <a:prstClr val="black"/>
                </a:solidFill>
                <a:cs typeface="Helvetica"/>
              </a:rPr>
              <a:t> </a:t>
            </a:r>
            <a:endParaRPr lang="it-IT" sz="1600" dirty="0">
              <a:solidFill>
                <a:prstClr val="black"/>
              </a:solidFill>
              <a:latin typeface="Helvetica"/>
              <a:cs typeface="Helvetica"/>
            </a:endParaRPr>
          </a:p>
        </p:txBody>
      </p:sp>
      <p:sp>
        <p:nvSpPr>
          <p:cNvPr id="8" name="CasellaDiTesto 7">
            <a:extLst>
              <a:ext uri="{FF2B5EF4-FFF2-40B4-BE49-F238E27FC236}">
                <a16:creationId xmlns:a16="http://schemas.microsoft.com/office/drawing/2014/main" id="{AA754B9B-3FCF-4665-9F2B-CF0765DA20F0}"/>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2358121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524748" y="100424"/>
            <a:ext cx="6380877" cy="707886"/>
          </a:xfrm>
          <a:prstGeom prst="rect">
            <a:avLst/>
          </a:prstGeom>
          <a:noFill/>
        </p:spPr>
        <p:txBody>
          <a:bodyPr wrap="square" rtlCol="0">
            <a:spAutoFit/>
          </a:bodyPr>
          <a:lstStyle/>
          <a:p>
            <a:r>
              <a:rPr lang="it-IT" sz="2000" b="1" i="1" dirty="0">
                <a:solidFill>
                  <a:srgbClr val="38A748"/>
                </a:solidFill>
                <a:latin typeface="Cambria"/>
                <a:cs typeface="Cambria"/>
              </a:rPr>
              <a:t>L’Agenda Europea rinnovata per l’apprendimento degli adulti (EAAL) </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6</a:t>
            </a:fld>
            <a:endParaRPr lang="it-IT" sz="1200" dirty="0">
              <a:solidFill>
                <a:srgbClr val="003374"/>
              </a:solidFill>
              <a:latin typeface="Calibri light"/>
              <a:cs typeface="Calibri light"/>
            </a:endParaRPr>
          </a:p>
        </p:txBody>
      </p:sp>
      <p:sp>
        <p:nvSpPr>
          <p:cNvPr id="6" name="CasellaDiTesto 5"/>
          <p:cNvSpPr txBox="1"/>
          <p:nvPr/>
        </p:nvSpPr>
        <p:spPr>
          <a:xfrm>
            <a:off x="781049" y="990600"/>
            <a:ext cx="7705725" cy="5370701"/>
          </a:xfrm>
          <a:prstGeom prst="rect">
            <a:avLst/>
          </a:prstGeom>
          <a:noFill/>
        </p:spPr>
        <p:txBody>
          <a:bodyPr wrap="square" rtlCol="0">
            <a:spAutoFit/>
          </a:bodyPr>
          <a:lstStyle/>
          <a:p>
            <a:pPr algn="just"/>
            <a:r>
              <a:rPr lang="it-IT" sz="1400" dirty="0">
                <a:solidFill>
                  <a:prstClr val="black"/>
                </a:solidFill>
                <a:cs typeface="Helvetica"/>
              </a:rPr>
              <a:t>L’agenda europea rinnovata per l’apprendimento degli adulti stabilisce l’obiettivo della cooperazione europea sulle politiche per l’apprendimento degli adulti per il periodo 2015-2020.</a:t>
            </a:r>
          </a:p>
          <a:p>
            <a:pPr algn="just"/>
            <a:r>
              <a:rPr lang="it-IT" sz="1400" dirty="0">
                <a:solidFill>
                  <a:prstClr val="black"/>
                </a:solidFill>
                <a:cs typeface="Helvetica"/>
              </a:rPr>
              <a:t>Le priorità specifiche per tale periodo sono:</a:t>
            </a:r>
          </a:p>
          <a:p>
            <a:pPr algn="just"/>
            <a:endParaRPr lang="it-IT" sz="1400" dirty="0">
              <a:solidFill>
                <a:prstClr val="black"/>
              </a:solidFill>
              <a:cs typeface="Helvetica"/>
            </a:endParaRPr>
          </a:p>
          <a:p>
            <a:pPr marL="285750" indent="-285750" algn="just">
              <a:buFont typeface="Wingdings" panose="05000000000000000000" pitchFamily="2" charset="2"/>
              <a:buChar char="Ø"/>
            </a:pPr>
            <a:r>
              <a:rPr lang="it-IT" sz="1400" b="1" dirty="0">
                <a:solidFill>
                  <a:prstClr val="black"/>
                </a:solidFill>
                <a:cs typeface="Helvetica"/>
              </a:rPr>
              <a:t>migliorare la </a:t>
            </a:r>
            <a:r>
              <a:rPr lang="it-IT" sz="1400" b="1" i="1" dirty="0" err="1">
                <a:solidFill>
                  <a:prstClr val="black"/>
                </a:solidFill>
                <a:cs typeface="Helvetica"/>
              </a:rPr>
              <a:t>governance</a:t>
            </a:r>
            <a:r>
              <a:rPr lang="it-IT" sz="1400" b="1" dirty="0">
                <a:solidFill>
                  <a:prstClr val="black"/>
                </a:solidFill>
                <a:cs typeface="Helvetica"/>
              </a:rPr>
              <a:t> </a:t>
            </a:r>
            <a:r>
              <a:rPr lang="it-IT" sz="1400" dirty="0">
                <a:solidFill>
                  <a:prstClr val="black"/>
                </a:solidFill>
                <a:cs typeface="Helvetica"/>
              </a:rPr>
              <a:t>attraverso un maggiore coordinamento tra i settori d'intervento e una più marcata efficacia e pertinenza rispetto alle esigenze della società;</a:t>
            </a:r>
          </a:p>
          <a:p>
            <a:pPr marL="285750" indent="-285750" algn="just">
              <a:buFont typeface="Wingdings" panose="05000000000000000000" pitchFamily="2" charset="2"/>
              <a:buChar char="Ø"/>
            </a:pPr>
            <a:endParaRPr lang="it-IT" sz="1400" dirty="0">
              <a:solidFill>
                <a:prstClr val="black"/>
              </a:solidFill>
              <a:cs typeface="Helvetica"/>
            </a:endParaRPr>
          </a:p>
          <a:p>
            <a:pPr marL="285750" indent="-285750" algn="just">
              <a:buFont typeface="Wingdings" panose="05000000000000000000" pitchFamily="2" charset="2"/>
              <a:buChar char="Ø"/>
            </a:pPr>
            <a:r>
              <a:rPr lang="it-IT" sz="1400" b="1" dirty="0">
                <a:solidFill>
                  <a:prstClr val="black"/>
                </a:solidFill>
                <a:cs typeface="Helvetica"/>
              </a:rPr>
              <a:t>ampliare l'offerta e la partecipazione a corsi di alta qualità</a:t>
            </a:r>
            <a:r>
              <a:rPr lang="it-IT" sz="1400" dirty="0">
                <a:solidFill>
                  <a:prstClr val="black"/>
                </a:solidFill>
                <a:cs typeface="Helvetica"/>
              </a:rPr>
              <a:t>, in particolare per quanto riguarda l'alfabetizzazione e le competenze matematiche e digitali, attraverso strategie di sensibilizzazione, orientamento e motivazione efficaci rivolte agli studenti adulti;</a:t>
            </a:r>
          </a:p>
          <a:p>
            <a:pPr marL="285750" indent="-285750" algn="just">
              <a:buFont typeface="Wingdings" panose="05000000000000000000" pitchFamily="2" charset="2"/>
              <a:buChar char="Ø"/>
            </a:pPr>
            <a:endParaRPr lang="it-IT" sz="1400" dirty="0">
              <a:solidFill>
                <a:prstClr val="black"/>
              </a:solidFill>
              <a:cs typeface="Helvetica"/>
            </a:endParaRPr>
          </a:p>
          <a:p>
            <a:pPr marL="285750" indent="-285750" algn="just">
              <a:buFont typeface="Wingdings" panose="05000000000000000000" pitchFamily="2" charset="2"/>
              <a:buChar char="Ø"/>
            </a:pPr>
            <a:r>
              <a:rPr lang="it-IT" sz="1400" b="1" dirty="0">
                <a:solidFill>
                  <a:prstClr val="black"/>
                </a:solidFill>
                <a:cs typeface="Helvetica"/>
              </a:rPr>
              <a:t>opportunità più flessibili per l'istruzione degli adulti </a:t>
            </a:r>
            <a:r>
              <a:rPr lang="it-IT" sz="1400" dirty="0">
                <a:solidFill>
                  <a:prstClr val="black"/>
                </a:solidFill>
                <a:cs typeface="Helvetica"/>
              </a:rPr>
              <a:t>e un migliore accesso con programmi che prevedano più formazione sul lavoro, l'uso delle tecnologie informatiche e l'offerta di una seconda opportunità per il conseguimento di una qualifica riconosciuta;</a:t>
            </a:r>
          </a:p>
          <a:p>
            <a:pPr marL="285750" indent="-285750" algn="just">
              <a:buFont typeface="Wingdings" panose="05000000000000000000" pitchFamily="2" charset="2"/>
              <a:buChar char="Ø"/>
            </a:pPr>
            <a:endParaRPr lang="it-IT" sz="1400" dirty="0">
              <a:solidFill>
                <a:prstClr val="black"/>
              </a:solidFill>
              <a:cs typeface="Helvetica"/>
            </a:endParaRPr>
          </a:p>
          <a:p>
            <a:pPr marL="285750" indent="-285750" algn="just">
              <a:buFont typeface="Wingdings" panose="05000000000000000000" pitchFamily="2" charset="2"/>
              <a:buChar char="Ø"/>
            </a:pPr>
            <a:r>
              <a:rPr lang="it-IT" sz="1400" b="1" dirty="0">
                <a:solidFill>
                  <a:prstClr val="black"/>
                </a:solidFill>
                <a:cs typeface="Helvetica"/>
              </a:rPr>
              <a:t>una migliore qualità</a:t>
            </a:r>
            <a:r>
              <a:rPr lang="it-IT" sz="1400" dirty="0">
                <a:solidFill>
                  <a:prstClr val="black"/>
                </a:solidFill>
                <a:cs typeface="Helvetica"/>
              </a:rPr>
              <a:t>, monitorando l'impatto delle politiche e perfezionando la formazione degli educatori per gli adulti.</a:t>
            </a:r>
          </a:p>
          <a:p>
            <a:pPr algn="just"/>
            <a:endParaRPr lang="it-IT" sz="1400" dirty="0">
              <a:solidFill>
                <a:prstClr val="black"/>
              </a:solidFill>
              <a:cs typeface="Helvetica"/>
            </a:endParaRPr>
          </a:p>
          <a:p>
            <a:pPr algn="just"/>
            <a:r>
              <a:rPr lang="it-IT" sz="1400" dirty="0">
                <a:solidFill>
                  <a:prstClr val="black"/>
                </a:solidFill>
                <a:cs typeface="Helvetica"/>
              </a:rPr>
              <a:t>Per agevolare la cooperazione tra i Paesi UE e la Commissione nell’attuazione dell’Agenda, ogni Paese partecipante ha un Coordinatore Nazionale. Ogni Coordinatore Nazionale delinea un programma di lavoro nel quale identifica le azioni specifiche che saranno adottate per attuare l’EAAL nel proprio paese.</a:t>
            </a:r>
          </a:p>
          <a:p>
            <a:pPr algn="just"/>
            <a:endParaRPr lang="en-US" sz="1200" dirty="0">
              <a:solidFill>
                <a:srgbClr val="000000"/>
              </a:solidFill>
            </a:endParaRPr>
          </a:p>
          <a:p>
            <a:pPr algn="just"/>
            <a:r>
              <a:rPr lang="en-US" sz="1200" dirty="0">
                <a:solidFill>
                  <a:srgbClr val="000000"/>
                </a:solidFill>
              </a:rPr>
              <a:t>Council Resolution on a renewed European agenda for adult learning (2011/C 372/01) </a:t>
            </a:r>
            <a:r>
              <a:rPr lang="en-US" sz="1200" b="1" dirty="0">
                <a:solidFill>
                  <a:srgbClr val="000000"/>
                </a:solidFill>
              </a:rPr>
              <a:t>: </a:t>
            </a:r>
            <a:r>
              <a:rPr lang="en-US" sz="1100" dirty="0">
                <a:solidFill>
                  <a:srgbClr val="000000"/>
                </a:solidFill>
                <a:hlinkClick r:id="rId4"/>
              </a:rPr>
              <a:t>http://eur-lex.europa.eu/LexUriServ/LexUriServ.do?uri=OJ:C:2011:372:0001:0006:EN:PDF</a:t>
            </a:r>
            <a:endParaRPr lang="en-US" sz="1400" dirty="0">
              <a:solidFill>
                <a:prstClr val="black"/>
              </a:solidFill>
              <a:latin typeface="Cambria" panose="02040503050406030204" pitchFamily="18" charset="0"/>
              <a:cs typeface="Helvetica"/>
            </a:endParaRPr>
          </a:p>
        </p:txBody>
      </p:sp>
      <p:sp>
        <p:nvSpPr>
          <p:cNvPr id="8" name="CasellaDiTesto 7">
            <a:extLst>
              <a:ext uri="{FF2B5EF4-FFF2-40B4-BE49-F238E27FC236}">
                <a16:creationId xmlns:a16="http://schemas.microsoft.com/office/drawing/2014/main" id="{B5DCB6F1-52D4-4A62-89A2-B5F0F8F9DFA1}"/>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4046746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468471" y="100424"/>
            <a:ext cx="6409452" cy="830997"/>
          </a:xfrm>
          <a:prstGeom prst="rect">
            <a:avLst/>
          </a:prstGeom>
          <a:noFill/>
        </p:spPr>
        <p:txBody>
          <a:bodyPr wrap="square" rtlCol="0">
            <a:spAutoFit/>
          </a:bodyPr>
          <a:lstStyle/>
          <a:p>
            <a:pPr algn="just"/>
            <a:r>
              <a:rPr lang="it-IT" sz="1600" b="1" i="1" dirty="0">
                <a:solidFill>
                  <a:srgbClr val="38A748"/>
                </a:solidFill>
                <a:latin typeface="Cambria"/>
                <a:cs typeface="Cambria"/>
              </a:rPr>
              <a:t>Relazione congiunta 2015 del Consiglio e della Commissione sull'attuazione del Quadro Strategico per la cooperazione europea nel settore dell'istruzione e della formazione (ET2020)</a:t>
            </a:r>
            <a:endParaRPr lang="en-US" sz="1600" b="1" i="1" dirty="0">
              <a:solidFill>
                <a:srgbClr val="38A748"/>
              </a:solidFill>
              <a:latin typeface="Cambria"/>
              <a:cs typeface="Cambria"/>
            </a:endParaRP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7</a:t>
            </a:fld>
            <a:endParaRPr lang="it-IT" sz="1200" dirty="0">
              <a:solidFill>
                <a:srgbClr val="003374"/>
              </a:solidFill>
              <a:latin typeface="Calibri light"/>
              <a:cs typeface="Calibri light"/>
            </a:endParaRPr>
          </a:p>
        </p:txBody>
      </p:sp>
      <p:sp>
        <p:nvSpPr>
          <p:cNvPr id="6" name="CasellaDiTesto 5"/>
          <p:cNvSpPr txBox="1"/>
          <p:nvPr/>
        </p:nvSpPr>
        <p:spPr>
          <a:xfrm>
            <a:off x="685796" y="1076325"/>
            <a:ext cx="7705725" cy="4401205"/>
          </a:xfrm>
          <a:prstGeom prst="rect">
            <a:avLst/>
          </a:prstGeom>
          <a:noFill/>
        </p:spPr>
        <p:txBody>
          <a:bodyPr wrap="square" rtlCol="0">
            <a:spAutoFit/>
          </a:bodyPr>
          <a:lstStyle/>
          <a:p>
            <a:pPr algn="just"/>
            <a:r>
              <a:rPr lang="it-IT" sz="2000" dirty="0">
                <a:solidFill>
                  <a:srgbClr val="000000"/>
                </a:solidFill>
              </a:rPr>
              <a:t>In risposta alle sfide e alle conclusioni politiche summenzionate, la Relazione congiunta del Consiglio e della Commissione (2015)  sull'attuazione del Quadro Strategico per la cooperazione europea nel settore dell'istruzione e della formazione (ET2020) definisce </a:t>
            </a:r>
            <a:r>
              <a:rPr lang="it-IT" sz="2000" b="1" u="sng" dirty="0">
                <a:solidFill>
                  <a:srgbClr val="000000"/>
                </a:solidFill>
              </a:rPr>
              <a:t>quattro priorità principali </a:t>
            </a:r>
            <a:r>
              <a:rPr lang="it-IT" sz="2000" dirty="0">
                <a:solidFill>
                  <a:srgbClr val="000000"/>
                </a:solidFill>
              </a:rPr>
              <a:t>per l'apprendimento degli adulti:</a:t>
            </a:r>
          </a:p>
          <a:p>
            <a:pPr algn="just"/>
            <a:endParaRPr lang="it-IT" sz="2000" dirty="0">
              <a:solidFill>
                <a:srgbClr val="000000"/>
              </a:solidFill>
            </a:endParaRPr>
          </a:p>
          <a:p>
            <a:pPr marL="342900" indent="-342900" algn="just">
              <a:buFont typeface="+mj-lt"/>
              <a:buAutoNum type="arabicPeriod"/>
            </a:pPr>
            <a:r>
              <a:rPr lang="it-IT" sz="2000" dirty="0">
                <a:solidFill>
                  <a:srgbClr val="000000"/>
                </a:solidFill>
              </a:rPr>
              <a:t>garantire una </a:t>
            </a:r>
            <a:r>
              <a:rPr lang="it-IT" sz="2000" i="1" dirty="0" err="1">
                <a:solidFill>
                  <a:srgbClr val="000000"/>
                </a:solidFill>
              </a:rPr>
              <a:t>governance</a:t>
            </a:r>
            <a:r>
              <a:rPr lang="it-IT" sz="2000" dirty="0">
                <a:solidFill>
                  <a:srgbClr val="000000"/>
                </a:solidFill>
              </a:rPr>
              <a:t> più efficace,</a:t>
            </a:r>
          </a:p>
          <a:p>
            <a:pPr marL="342900" indent="-342900" algn="just">
              <a:buFont typeface="+mj-lt"/>
              <a:buAutoNum type="arabicPeriod"/>
            </a:pPr>
            <a:r>
              <a:rPr lang="it-IT" sz="2000" dirty="0">
                <a:solidFill>
                  <a:srgbClr val="000000"/>
                </a:solidFill>
              </a:rPr>
              <a:t>aumento significativo dell'offerta e della ripresa,</a:t>
            </a:r>
          </a:p>
          <a:p>
            <a:pPr marL="342900" indent="-342900" algn="just">
              <a:buFont typeface="+mj-lt"/>
              <a:buAutoNum type="arabicPeriod"/>
            </a:pPr>
            <a:r>
              <a:rPr lang="it-IT" sz="2000" dirty="0">
                <a:solidFill>
                  <a:srgbClr val="000000"/>
                </a:solidFill>
              </a:rPr>
              <a:t>fornitura più flessibile, accesso più ampio,</a:t>
            </a:r>
          </a:p>
          <a:p>
            <a:pPr marL="342900" indent="-342900" algn="just">
              <a:buFont typeface="+mj-lt"/>
              <a:buAutoNum type="arabicPeriod"/>
            </a:pPr>
            <a:r>
              <a:rPr lang="it-IT" sz="2000" dirty="0">
                <a:solidFill>
                  <a:srgbClr val="000000"/>
                </a:solidFill>
              </a:rPr>
              <a:t>monitoraggio più attento e migliore garanzia della qualità</a:t>
            </a:r>
          </a:p>
          <a:p>
            <a:pPr algn="just"/>
            <a:endParaRPr lang="it-IT" sz="2000" dirty="0">
              <a:solidFill>
                <a:srgbClr val="000000"/>
              </a:solidFill>
            </a:endParaRPr>
          </a:p>
          <a:p>
            <a:pPr algn="just"/>
            <a:r>
              <a:rPr lang="it-IT" sz="2000" dirty="0">
                <a:solidFill>
                  <a:srgbClr val="000000"/>
                </a:solidFill>
              </a:rPr>
              <a:t>Lo sviluppo di ulteriori politiche nel corso del 2016 ha portato all'adozione della Raccomandazione del Consiglio «Percorsi di sviluppo: nuove opportunità per gli adulti»</a:t>
            </a:r>
            <a:endParaRPr lang="it-IT" dirty="0">
              <a:solidFill>
                <a:prstClr val="black"/>
              </a:solidFill>
              <a:latin typeface="Helvetica"/>
              <a:cs typeface="Helvetica"/>
            </a:endParaRPr>
          </a:p>
        </p:txBody>
      </p:sp>
      <p:sp>
        <p:nvSpPr>
          <p:cNvPr id="8" name="CasellaDiTesto 7">
            <a:extLst>
              <a:ext uri="{FF2B5EF4-FFF2-40B4-BE49-F238E27FC236}">
                <a16:creationId xmlns:a16="http://schemas.microsoft.com/office/drawing/2014/main" id="{17D65A0C-9C12-4E20-A770-C0530006A216}"/>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3357542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238125" y="81374"/>
            <a:ext cx="6686549" cy="646331"/>
          </a:xfrm>
          <a:prstGeom prst="rect">
            <a:avLst/>
          </a:prstGeom>
          <a:noFill/>
        </p:spPr>
        <p:txBody>
          <a:bodyPr wrap="square" rtlCol="0">
            <a:spAutoFit/>
          </a:bodyPr>
          <a:lstStyle/>
          <a:p>
            <a:pPr algn="just"/>
            <a:r>
              <a:rPr lang="it-IT" b="1" i="1" dirty="0">
                <a:solidFill>
                  <a:srgbClr val="38A748"/>
                </a:solidFill>
                <a:latin typeface="Cambria"/>
                <a:cs typeface="Cambria"/>
              </a:rPr>
              <a:t>Raccomandazione del Consiglio sui Percorsi di miglioramento del livello delle competenze: nuove opportunità per gli adulti</a:t>
            </a:r>
            <a:endParaRPr lang="en-US" b="1" i="1" dirty="0">
              <a:solidFill>
                <a:srgbClr val="38A748"/>
              </a:solidFill>
              <a:latin typeface="Cambria"/>
              <a:cs typeface="Cambria"/>
            </a:endParaRP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8</a:t>
            </a:fld>
            <a:endParaRPr lang="it-IT" sz="1200" dirty="0">
              <a:solidFill>
                <a:srgbClr val="003374"/>
              </a:solidFill>
              <a:latin typeface="Calibri light"/>
              <a:cs typeface="Calibri light"/>
            </a:endParaRPr>
          </a:p>
        </p:txBody>
      </p:sp>
      <p:sp>
        <p:nvSpPr>
          <p:cNvPr id="6" name="CasellaDiTesto 5"/>
          <p:cNvSpPr txBox="1"/>
          <p:nvPr/>
        </p:nvSpPr>
        <p:spPr>
          <a:xfrm>
            <a:off x="719137" y="1143000"/>
            <a:ext cx="7705725" cy="5109091"/>
          </a:xfrm>
          <a:prstGeom prst="rect">
            <a:avLst/>
          </a:prstGeom>
          <a:noFill/>
        </p:spPr>
        <p:txBody>
          <a:bodyPr wrap="square" rtlCol="0">
            <a:spAutoFit/>
          </a:bodyPr>
          <a:lstStyle/>
          <a:p>
            <a:pPr lvl="0" algn="just"/>
            <a:r>
              <a:rPr lang="it-IT" sz="1600" b="1" dirty="0">
                <a:solidFill>
                  <a:srgbClr val="000000"/>
                </a:solidFill>
              </a:rPr>
              <a:t>[….] Offrire agli adulti con un basso livello di competenze, conoscenze e abilità, </a:t>
            </a:r>
            <a:r>
              <a:rPr lang="it-IT" sz="1600" dirty="0">
                <a:solidFill>
                  <a:srgbClr val="000000"/>
                </a:solidFill>
              </a:rPr>
              <a:t>ad esempio coloro che hanno abbandonato l'istruzione e la formazione formali senza completare il ciclo di istruzione secondaria superiore o equivalente e che non possono usufruire della garanzia per i giovani, </a:t>
            </a:r>
            <a:r>
              <a:rPr lang="it-IT" sz="1600" b="1" dirty="0">
                <a:solidFill>
                  <a:srgbClr val="000000"/>
                </a:solidFill>
              </a:rPr>
              <a:t>l'accesso a percorsi di miglioramento del livello delle competenze che diano loro l'opportunità, secondo le esigenze individuali, di:</a:t>
            </a:r>
          </a:p>
          <a:p>
            <a:pPr lvl="0" algn="just"/>
            <a:endParaRPr lang="it-IT" sz="1600" dirty="0">
              <a:solidFill>
                <a:srgbClr val="000000"/>
              </a:solidFill>
            </a:endParaRPr>
          </a:p>
          <a:p>
            <a:pPr marL="342900" lvl="0" indent="-342900" algn="just">
              <a:buAutoNum type="alphaLcParenR"/>
            </a:pPr>
            <a:r>
              <a:rPr lang="it-IT" sz="1600" dirty="0">
                <a:solidFill>
                  <a:srgbClr val="000000"/>
                </a:solidFill>
              </a:rPr>
              <a:t>acquisire un livello minimo di competenze alfabetiche, matematiche e digitali; </a:t>
            </a:r>
          </a:p>
          <a:p>
            <a:pPr lvl="0" algn="just"/>
            <a:endParaRPr lang="it-IT" sz="1600" dirty="0">
              <a:solidFill>
                <a:srgbClr val="000000"/>
              </a:solidFill>
            </a:endParaRPr>
          </a:p>
          <a:p>
            <a:pPr lvl="0" algn="just"/>
            <a:r>
              <a:rPr lang="it-IT" sz="1600" dirty="0">
                <a:solidFill>
                  <a:srgbClr val="000000"/>
                </a:solidFill>
              </a:rPr>
              <a:t>b) acquisire un più ampio corredo di competenze, conoscenze e abilità rilevanti per il mercato del lavoro e la partecipazione attiva nella società, sulla base della raccomandazione 2006/962/CE relativa a competenze chiave per l'apprendimento permanente, compiendo progressi verso il conseguimento di una qualifica EQF di livello 3 o 4, in funzione delle circostanze nazionali;</a:t>
            </a:r>
          </a:p>
          <a:p>
            <a:pPr lvl="0" algn="just"/>
            <a:endParaRPr lang="it-IT" sz="1600" dirty="0">
              <a:solidFill>
                <a:prstClr val="black"/>
              </a:solidFill>
              <a:cs typeface="Helvetica"/>
            </a:endParaRPr>
          </a:p>
          <a:p>
            <a:r>
              <a:rPr lang="it-IT" sz="1600" dirty="0">
                <a:solidFill>
                  <a:prstClr val="black"/>
                </a:solidFill>
                <a:cs typeface="Helvetica"/>
              </a:rPr>
              <a:t>[….] Ove opportuno, </a:t>
            </a:r>
            <a:r>
              <a:rPr lang="it-IT" sz="1600" b="1" dirty="0">
                <a:solidFill>
                  <a:prstClr val="black"/>
                </a:solidFill>
                <a:cs typeface="Helvetica"/>
              </a:rPr>
              <a:t>strutturare i percorsi di miglioramento del livello delle competenze in tre fasi: </a:t>
            </a:r>
          </a:p>
          <a:p>
            <a:endParaRPr lang="it-IT" sz="1600" dirty="0">
              <a:solidFill>
                <a:prstClr val="black"/>
              </a:solidFill>
              <a:cs typeface="Helvetica"/>
            </a:endParaRPr>
          </a:p>
          <a:p>
            <a:pPr marL="342900" indent="-342900">
              <a:buFont typeface="+mj-lt"/>
              <a:buAutoNum type="arabicPeriod"/>
            </a:pPr>
            <a:r>
              <a:rPr lang="it-IT" b="1" dirty="0">
                <a:solidFill>
                  <a:prstClr val="black"/>
                </a:solidFill>
                <a:cs typeface="Helvetica"/>
              </a:rPr>
              <a:t>valutazione delle competenze, </a:t>
            </a:r>
          </a:p>
          <a:p>
            <a:pPr marL="342900" indent="-342900">
              <a:buFont typeface="+mj-lt"/>
              <a:buAutoNum type="arabicPeriod"/>
            </a:pPr>
            <a:r>
              <a:rPr lang="it-IT" b="1" dirty="0">
                <a:solidFill>
                  <a:prstClr val="black"/>
                </a:solidFill>
                <a:cs typeface="Helvetica"/>
              </a:rPr>
              <a:t>fornitura di un'offerta formativa su misura, flessibile e di qualità</a:t>
            </a:r>
          </a:p>
          <a:p>
            <a:pPr marL="342900" indent="-342900">
              <a:buFont typeface="+mj-lt"/>
              <a:buAutoNum type="arabicPeriod"/>
            </a:pPr>
            <a:r>
              <a:rPr lang="it-IT" b="1" dirty="0">
                <a:solidFill>
                  <a:prstClr val="black"/>
                </a:solidFill>
                <a:cs typeface="Helvetica"/>
              </a:rPr>
              <a:t>convalida e riconoscimento delle competenze acquisite.</a:t>
            </a:r>
            <a:endParaRPr lang="it-IT" sz="1600" dirty="0">
              <a:solidFill>
                <a:prstClr val="black"/>
              </a:solidFill>
              <a:latin typeface="Helvetica"/>
              <a:cs typeface="Helvetica"/>
            </a:endParaRPr>
          </a:p>
        </p:txBody>
      </p:sp>
      <p:sp>
        <p:nvSpPr>
          <p:cNvPr id="8" name="CasellaDiTesto 7">
            <a:extLst>
              <a:ext uri="{FF2B5EF4-FFF2-40B4-BE49-F238E27FC236}">
                <a16:creationId xmlns:a16="http://schemas.microsoft.com/office/drawing/2014/main" id="{6ADDB8E2-8F88-43E8-92E8-B7D97A5779C2}"/>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2610018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asellaDiTesto 4"/>
          <p:cNvSpPr txBox="1"/>
          <p:nvPr/>
        </p:nvSpPr>
        <p:spPr>
          <a:xfrm>
            <a:off x="524747" y="90899"/>
            <a:ext cx="6380877" cy="646331"/>
          </a:xfrm>
          <a:prstGeom prst="rect">
            <a:avLst/>
          </a:prstGeom>
          <a:noFill/>
        </p:spPr>
        <p:txBody>
          <a:bodyPr wrap="square" rtlCol="0">
            <a:spAutoFit/>
          </a:bodyPr>
          <a:lstStyle/>
          <a:p>
            <a:pPr algn="just"/>
            <a:r>
              <a:rPr lang="it-IT" b="1" i="1" dirty="0">
                <a:solidFill>
                  <a:srgbClr val="38A748"/>
                </a:solidFill>
                <a:latin typeface="Cambria"/>
                <a:cs typeface="Cambria"/>
              </a:rPr>
              <a:t>I quattro ambiti di intervento/priorità dell’Invito a presentare proposte 2019</a:t>
            </a:r>
          </a:p>
        </p:txBody>
      </p:sp>
      <p:sp>
        <p:nvSpPr>
          <p:cNvPr id="7" name="Segnaposto numero diapositiva 5"/>
          <p:cNvSpPr txBox="1">
            <a:spLocks/>
          </p:cNvSpPr>
          <p:nvPr/>
        </p:nvSpPr>
        <p:spPr>
          <a:xfrm>
            <a:off x="6553200" y="6445250"/>
            <a:ext cx="2133600" cy="365125"/>
          </a:xfrm>
          <a:prstGeom prst="rect">
            <a:avLst/>
          </a:prstGeom>
        </p:spPr>
        <p:txBody>
          <a:bodyPr/>
          <a:lstStyle/>
          <a:p>
            <a:pPr algn="r">
              <a:defRPr/>
            </a:pPr>
            <a:fld id="{F524B3C7-180D-8646-B72B-9CC0E4C37EED}" type="slidenum">
              <a:rPr lang="it-IT" sz="1200" smtClean="0">
                <a:solidFill>
                  <a:srgbClr val="003374"/>
                </a:solidFill>
                <a:latin typeface="Calibri light"/>
                <a:cs typeface="Calibri light"/>
              </a:rPr>
              <a:pPr algn="r">
                <a:defRPr/>
              </a:pPr>
              <a:t>9</a:t>
            </a:fld>
            <a:endParaRPr lang="it-IT" sz="1200" dirty="0">
              <a:solidFill>
                <a:srgbClr val="003374"/>
              </a:solidFill>
              <a:latin typeface="Calibri light"/>
              <a:cs typeface="Calibri light"/>
            </a:endParaRPr>
          </a:p>
        </p:txBody>
      </p:sp>
      <p:sp>
        <p:nvSpPr>
          <p:cNvPr id="6" name="CasellaDiTesto 5"/>
          <p:cNvSpPr txBox="1"/>
          <p:nvPr/>
        </p:nvSpPr>
        <p:spPr>
          <a:xfrm>
            <a:off x="781048" y="944523"/>
            <a:ext cx="7705725" cy="5262979"/>
          </a:xfrm>
          <a:prstGeom prst="rect">
            <a:avLst/>
          </a:prstGeom>
          <a:noFill/>
        </p:spPr>
        <p:txBody>
          <a:bodyPr wrap="square" rtlCol="0">
            <a:spAutoFit/>
          </a:bodyPr>
          <a:lstStyle/>
          <a:p>
            <a:pPr marL="342900" indent="-342900" algn="just">
              <a:buFont typeface="+mj-lt"/>
              <a:buAutoNum type="arabicPeriod"/>
            </a:pPr>
            <a:r>
              <a:rPr lang="it-IT" sz="1600" b="1" i="1" dirty="0" err="1">
                <a:solidFill>
                  <a:srgbClr val="000000"/>
                </a:solidFill>
              </a:rPr>
              <a:t>Governance</a:t>
            </a:r>
            <a:r>
              <a:rPr lang="it-IT" sz="1600" dirty="0">
                <a:solidFill>
                  <a:srgbClr val="000000"/>
                </a:solidFill>
              </a:rPr>
              <a:t>: garantire la coerenza delle strategie e degli interventi per l’apprendimento  degli adulti con altre aree politiche, migliorare il coordinamento, l'efficacia e la rilevanza rispetto ai bisogni della società, dell'economia e dell'ambiente; aumentare, se del caso, gli investimenti pubblici e privati;</a:t>
            </a:r>
          </a:p>
          <a:p>
            <a:pPr marL="342900" indent="-342900" algn="just">
              <a:buFont typeface="+mj-lt"/>
              <a:buAutoNum type="arabicPeriod"/>
            </a:pPr>
            <a:endParaRPr lang="it-IT" sz="1600" dirty="0">
              <a:solidFill>
                <a:srgbClr val="000000"/>
              </a:solidFill>
            </a:endParaRPr>
          </a:p>
          <a:p>
            <a:pPr marL="342900" indent="-342900" algn="just">
              <a:buFont typeface="+mj-lt"/>
              <a:buAutoNum type="arabicPeriod"/>
            </a:pPr>
            <a:r>
              <a:rPr lang="it-IT" sz="1600" b="1" dirty="0">
                <a:solidFill>
                  <a:srgbClr val="000000"/>
                </a:solidFill>
              </a:rPr>
              <a:t>Offerta e presa in carico</a:t>
            </a:r>
            <a:r>
              <a:rPr lang="it-IT" sz="1600" dirty="0">
                <a:solidFill>
                  <a:srgbClr val="000000"/>
                </a:solidFill>
              </a:rPr>
              <a:t>: aumentare significativamente l'offerta di servizi per apprendimento degli adulti di alta qualità, con particolare riferimento all’alfabetizzazione funzionale, e migliorare la presa in carico attraverso efficaci strategie di sensibilizzazione, orientamento e motivazione rivolte ai gruppi più fragili;</a:t>
            </a:r>
          </a:p>
          <a:p>
            <a:pPr marL="342900" indent="-342900" algn="just">
              <a:buFont typeface="+mj-lt"/>
              <a:buAutoNum type="arabicPeriod"/>
            </a:pPr>
            <a:endParaRPr lang="it-IT" sz="1600" dirty="0">
              <a:solidFill>
                <a:srgbClr val="000000"/>
              </a:solidFill>
            </a:endParaRPr>
          </a:p>
          <a:p>
            <a:pPr marL="342900" indent="-342900" algn="just">
              <a:buFont typeface="+mj-lt"/>
              <a:buAutoNum type="arabicPeriod"/>
            </a:pPr>
            <a:r>
              <a:rPr lang="it-IT" sz="1600" b="1" dirty="0">
                <a:solidFill>
                  <a:srgbClr val="000000"/>
                </a:solidFill>
              </a:rPr>
              <a:t>Flessibilità e accesso</a:t>
            </a:r>
            <a:r>
              <a:rPr lang="it-IT" sz="1600" dirty="0">
                <a:solidFill>
                  <a:srgbClr val="000000"/>
                </a:solidFill>
              </a:rPr>
              <a:t>: ampliare l'accesso aumentando le opportunità di apprendimento sul posto di lavoro e facendo un uso efficace delle tecnologie dell'informazione e della comunicazione (TIC); mettere in atto procedure per identificare e valutare le competenze degli adulti scarsamente qualificati e fornire sufficienti opportunità educative e formative che portino a una qualifica riconosciuta (livello 3 o 4) del Quadro Europeo delle Qualifiche (EQF);</a:t>
            </a:r>
          </a:p>
          <a:p>
            <a:pPr marL="342900" indent="-342900" algn="just">
              <a:buFont typeface="+mj-lt"/>
              <a:buAutoNum type="arabicPeriod"/>
            </a:pPr>
            <a:endParaRPr lang="it-IT" sz="1600" dirty="0">
              <a:solidFill>
                <a:srgbClr val="000000"/>
              </a:solidFill>
            </a:endParaRPr>
          </a:p>
          <a:p>
            <a:pPr marL="342900" indent="-342900" algn="just">
              <a:buFont typeface="+mj-lt"/>
              <a:buAutoNum type="arabicPeriod"/>
            </a:pPr>
            <a:r>
              <a:rPr lang="it-IT" sz="1600" b="1" dirty="0">
                <a:solidFill>
                  <a:srgbClr val="FF0000"/>
                </a:solidFill>
              </a:rPr>
              <a:t>Qualità</a:t>
            </a:r>
            <a:r>
              <a:rPr lang="it-IT" sz="1600" dirty="0">
                <a:solidFill>
                  <a:srgbClr val="FF0000"/>
                </a:solidFill>
              </a:rPr>
              <a:t>: migliorare la garanzia della qualità, compreso il monitoraggio e la valutazione dell'impatto, </a:t>
            </a:r>
            <a:r>
              <a:rPr lang="it-IT" sz="1600" b="1" i="1" u="sng" dirty="0">
                <a:solidFill>
                  <a:srgbClr val="FF0000"/>
                </a:solidFill>
              </a:rPr>
              <a:t>migliorare la formazione iniziale e continua degli educatori per adulti </a:t>
            </a:r>
            <a:r>
              <a:rPr lang="it-IT" sz="1600" dirty="0">
                <a:solidFill>
                  <a:srgbClr val="FF0000"/>
                </a:solidFill>
              </a:rPr>
              <a:t>e raccogliere i dati necessari sulle esigenze per indirizzare efficacemente e progettare la fornitura</a:t>
            </a:r>
            <a:endParaRPr lang="it-IT" sz="1600" dirty="0">
              <a:solidFill>
                <a:srgbClr val="FF0000"/>
              </a:solidFill>
              <a:cs typeface="Helvetica"/>
            </a:endParaRPr>
          </a:p>
        </p:txBody>
      </p:sp>
      <p:sp>
        <p:nvSpPr>
          <p:cNvPr id="8" name="CasellaDiTesto 7">
            <a:extLst>
              <a:ext uri="{FF2B5EF4-FFF2-40B4-BE49-F238E27FC236}">
                <a16:creationId xmlns:a16="http://schemas.microsoft.com/office/drawing/2014/main" id="{D733F653-FD0B-4758-9834-3EB6973AFB6D}"/>
              </a:ext>
            </a:extLst>
          </p:cNvPr>
          <p:cNvSpPr txBox="1"/>
          <p:nvPr/>
        </p:nvSpPr>
        <p:spPr>
          <a:xfrm>
            <a:off x="172278" y="6445250"/>
            <a:ext cx="8252584" cy="369332"/>
          </a:xfrm>
          <a:prstGeom prst="rect">
            <a:avLst/>
          </a:prstGeom>
          <a:noFill/>
        </p:spPr>
        <p:txBody>
          <a:bodyPr wrap="square" rtlCol="0">
            <a:spAutoFit/>
          </a:bodyPr>
          <a:lstStyle/>
          <a:p>
            <a:pPr algn="ctr"/>
            <a:r>
              <a:rPr lang="it-IT" sz="1800" b="1">
                <a:solidFill>
                  <a:srgbClr val="003374"/>
                </a:solidFill>
                <a:latin typeface="Calibri"/>
                <a:cs typeface="Calibri"/>
              </a:rPr>
              <a:t>Project Nr 614208-EPP-1-2019-1-IT--EPPKA3-AL-AGENDA</a:t>
            </a:r>
            <a:endParaRPr lang="it-IT" sz="1800" b="1" dirty="0">
              <a:solidFill>
                <a:srgbClr val="003374"/>
              </a:solidFill>
              <a:latin typeface="Calibri"/>
              <a:cs typeface="Calibri"/>
            </a:endParaRPr>
          </a:p>
        </p:txBody>
      </p:sp>
    </p:spTree>
    <p:extLst>
      <p:ext uri="{BB962C8B-B14F-4D97-AF65-F5344CB8AC3E}">
        <p14:creationId xmlns:p14="http://schemas.microsoft.com/office/powerpoint/2010/main" val="1402320197"/>
      </p:ext>
    </p:extLst>
  </p:cSld>
  <p:clrMapOvr>
    <a:masterClrMapping/>
  </p:clrMapOvr>
</p:sld>
</file>

<file path=ppt/theme/theme1.xml><?xml version="1.0" encoding="utf-8"?>
<a:theme xmlns:a="http://schemas.openxmlformats.org/drawingml/2006/main" name="Format_Presentazione_ISFOL">
  <a:themeElements>
    <a:clrScheme name="Colori ISFOL">
      <a:dk1>
        <a:sysClr val="windowText" lastClr="000000"/>
      </a:dk1>
      <a:lt1>
        <a:sysClr val="window" lastClr="FFFFFF"/>
      </a:lt1>
      <a:dk2>
        <a:srgbClr val="E3E3E3"/>
      </a:dk2>
      <a:lt2>
        <a:srgbClr val="B2B2B2"/>
      </a:lt2>
      <a:accent1>
        <a:srgbClr val="8D8D8D"/>
      </a:accent1>
      <a:accent2>
        <a:srgbClr val="727272"/>
      </a:accent2>
      <a:accent3>
        <a:srgbClr val="656565"/>
      </a:accent3>
      <a:accent4>
        <a:srgbClr val="E27222"/>
      </a:accent4>
      <a:accent5>
        <a:srgbClr val="1E2B86"/>
      </a:accent5>
      <a:accent6>
        <a:srgbClr val="008E6D"/>
      </a:accent6>
      <a:hlink>
        <a:srgbClr val="0077B3"/>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latin typeface="Helvetica"/>
            <a:cs typeface="Helvetica"/>
          </a:defRPr>
        </a:defPPr>
      </a:lstStyle>
    </a:tx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Format_Presentazione_ISFOL</Template>
  <TotalTime>1240</TotalTime>
  <Words>4523</Words>
  <Application>Microsoft Office PowerPoint</Application>
  <PresentationFormat>Presentazione su schermo (4:3)</PresentationFormat>
  <Paragraphs>292</Paragraphs>
  <Slides>26</Slides>
  <Notes>26</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26</vt:i4>
      </vt:variant>
    </vt:vector>
  </HeadingPairs>
  <TitlesOfParts>
    <vt:vector size="34" baseType="lpstr">
      <vt:lpstr>Arial</vt:lpstr>
      <vt:lpstr>Calibri</vt:lpstr>
      <vt:lpstr>Calibri light</vt:lpstr>
      <vt:lpstr>Cambria</vt:lpstr>
      <vt:lpstr>Courier New</vt:lpstr>
      <vt:lpstr>Helvetica</vt:lpstr>
      <vt:lpstr>Wingdings</vt:lpstr>
      <vt:lpstr>Format_Presentazione_ISFOL</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Olidata S.p.A.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Ghezzo Pierangela</dc:creator>
  <cp:lastModifiedBy>Vitali Claudio</cp:lastModifiedBy>
  <cp:revision>108</cp:revision>
  <cp:lastPrinted>2019-07-18T11:07:16Z</cp:lastPrinted>
  <dcterms:created xsi:type="dcterms:W3CDTF">2016-11-28T15:26:09Z</dcterms:created>
  <dcterms:modified xsi:type="dcterms:W3CDTF">2021-02-11T12:58:21Z</dcterms:modified>
</cp:coreProperties>
</file>