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66" r:id="rId6"/>
    <p:sldId id="268" r:id="rId7"/>
    <p:sldId id="267" r:id="rId8"/>
    <p:sldId id="272" r:id="rId9"/>
    <p:sldId id="273" r:id="rId10"/>
    <p:sldId id="274" r:id="rId11"/>
    <p:sldId id="275" r:id="rId12"/>
    <p:sldId id="276" r:id="rId13"/>
    <p:sldId id="277" r:id="rId14"/>
    <p:sldId id="278" r:id="rId15"/>
    <p:sldId id="281" r:id="rId16"/>
    <p:sldId id="282" r:id="rId17"/>
    <p:sldId id="28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6" d="100"/>
          <a:sy n="106" d="100"/>
        </p:scale>
        <p:origin x="70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2283592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364621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8BB7D9-8361-4C6D-ACA3-12CAE4F88ECB}"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7396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399611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8BB7D9-8361-4C6D-ACA3-12CAE4F88ECB}"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332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3121621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251109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310346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95676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2C3261C-7BBF-41E5-9C37-DC153D5A5B91}" type="datetimeFigureOut">
              <a:rPr lang="it-IT" smtClean="0"/>
              <a:t>08/03/2021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153374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218505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2C3261C-7BBF-41E5-9C37-DC153D5A5B91}" type="datetimeFigureOut">
              <a:rPr lang="it-IT" smtClean="0"/>
              <a:t>08/03/2021</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721275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2C3261C-7BBF-41E5-9C37-DC153D5A5B91}" type="datetimeFigureOut">
              <a:rPr lang="it-IT" smtClean="0"/>
              <a:t>08/03/2021</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4195714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3261C-7BBF-41E5-9C37-DC153D5A5B91}" type="datetimeFigureOut">
              <a:rPr lang="it-IT" smtClean="0"/>
              <a:t>08/03/2021</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112504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4143675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2C3261C-7BBF-41E5-9C37-DC153D5A5B91}" type="datetimeFigureOut">
              <a:rPr lang="it-IT" smtClean="0"/>
              <a:t>08/03/2021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8BB7D9-8361-4C6D-ACA3-12CAE4F88ECB}" type="slidenum">
              <a:rPr lang="it-IT" smtClean="0"/>
              <a:t>‹N›</a:t>
            </a:fld>
            <a:endParaRPr lang="it-IT"/>
          </a:p>
        </p:txBody>
      </p:sp>
    </p:spTree>
    <p:extLst>
      <p:ext uri="{BB962C8B-B14F-4D97-AF65-F5344CB8AC3E}">
        <p14:creationId xmlns:p14="http://schemas.microsoft.com/office/powerpoint/2010/main" val="958630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C3261C-7BBF-41E5-9C37-DC153D5A5B91}" type="datetimeFigureOut">
              <a:rPr lang="it-IT" smtClean="0"/>
              <a:t>08/03/2021</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8BB7D9-8361-4C6D-ACA3-12CAE4F88ECB}" type="slidenum">
              <a:rPr lang="it-IT" smtClean="0"/>
              <a:t>‹N›</a:t>
            </a:fld>
            <a:endParaRPr lang="it-IT"/>
          </a:p>
        </p:txBody>
      </p:sp>
    </p:spTree>
    <p:extLst>
      <p:ext uri="{BB962C8B-B14F-4D97-AF65-F5344CB8AC3E}">
        <p14:creationId xmlns:p14="http://schemas.microsoft.com/office/powerpoint/2010/main" val="701584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7DCC32-3F5F-43AB-A58C-4A344590622C}"/>
              </a:ext>
            </a:extLst>
          </p:cNvPr>
          <p:cNvSpPr>
            <a:spLocks noGrp="1"/>
          </p:cNvSpPr>
          <p:nvPr>
            <p:ph type="ctrTitle"/>
          </p:nvPr>
        </p:nvSpPr>
        <p:spPr>
          <a:xfrm>
            <a:off x="2202302" y="2397489"/>
            <a:ext cx="8839200" cy="3918210"/>
          </a:xfrm>
        </p:spPr>
        <p:txBody>
          <a:bodyPr>
            <a:normAutofit fontScale="90000"/>
          </a:bodyPr>
          <a:lstStyle/>
          <a:p>
            <a:pPr algn="ctr"/>
            <a:br>
              <a:rPr lang="en-US" sz="4400" b="1" dirty="0">
                <a:solidFill>
                  <a:schemeClr val="accent2">
                    <a:lumMod val="75000"/>
                  </a:schemeClr>
                </a:solidFill>
                <a:cs typeface="Calibri"/>
              </a:rPr>
            </a:br>
            <a:br>
              <a:rPr lang="en-US" sz="4400" b="1" dirty="0">
                <a:solidFill>
                  <a:schemeClr val="accent2">
                    <a:lumMod val="75000"/>
                  </a:schemeClr>
                </a:solidFill>
                <a:cs typeface="Calibri"/>
              </a:rPr>
            </a:br>
            <a:br>
              <a:rPr lang="en-US" sz="4400" b="1" dirty="0">
                <a:solidFill>
                  <a:schemeClr val="accent2">
                    <a:lumMod val="75000"/>
                  </a:schemeClr>
                </a:solidFill>
                <a:cs typeface="Calibri"/>
              </a:rPr>
            </a:br>
            <a:r>
              <a:rPr lang="en-US" sz="4900" b="1" dirty="0">
                <a:solidFill>
                  <a:schemeClr val="accent2">
                    <a:lumMod val="75000"/>
                  </a:schemeClr>
                </a:solidFill>
                <a:cs typeface="Calibri"/>
              </a:rPr>
              <a:t>Upskilling for low skilled adults  </a:t>
            </a:r>
            <a:br>
              <a:rPr lang="en-US" sz="3100" b="1" dirty="0">
                <a:solidFill>
                  <a:schemeClr val="accent2">
                    <a:lumMod val="75000"/>
                  </a:schemeClr>
                </a:solidFill>
                <a:cs typeface="Calibri"/>
              </a:rPr>
            </a:br>
            <a:br>
              <a:rPr lang="en-US" sz="3100" b="1" dirty="0">
                <a:solidFill>
                  <a:schemeClr val="accent2">
                    <a:lumMod val="75000"/>
                  </a:schemeClr>
                </a:solidFill>
                <a:cs typeface="Calibri"/>
              </a:rPr>
            </a:br>
            <a:r>
              <a:rPr lang="en-US" sz="4400" b="1" dirty="0" err="1">
                <a:solidFill>
                  <a:schemeClr val="accent2">
                    <a:lumMod val="75000"/>
                  </a:schemeClr>
                </a:solidFill>
                <a:cs typeface="Calibri"/>
              </a:rPr>
              <a:t>EaSI</a:t>
            </a:r>
            <a:r>
              <a:rPr lang="en-US" sz="4400" b="1" dirty="0">
                <a:solidFill>
                  <a:schemeClr val="accent2">
                    <a:lumMod val="75000"/>
                  </a:schemeClr>
                </a:solidFill>
                <a:cs typeface="Calibri"/>
              </a:rPr>
              <a:t> - </a:t>
            </a:r>
            <a:r>
              <a:rPr lang="it-IT" sz="4400" b="1" dirty="0">
                <a:solidFill>
                  <a:schemeClr val="accent2">
                    <a:lumMod val="75000"/>
                  </a:schemeClr>
                </a:solidFill>
              </a:rPr>
              <a:t>VAL.U.E. C.H.A.IN. </a:t>
            </a:r>
            <a:r>
              <a:rPr lang="it-IT" sz="4400" b="1" dirty="0" err="1">
                <a:solidFill>
                  <a:schemeClr val="accent2">
                    <a:lumMod val="75000"/>
                  </a:schemeClr>
                </a:solidFill>
              </a:rPr>
              <a:t>Competitiveness</a:t>
            </a:r>
            <a:br>
              <a:rPr lang="it-IT" sz="4400" b="1" dirty="0">
                <a:solidFill>
                  <a:schemeClr val="accent2">
                    <a:lumMod val="75000"/>
                  </a:schemeClr>
                </a:solidFill>
              </a:rPr>
            </a:br>
            <a:br>
              <a:rPr lang="it-IT" dirty="0">
                <a:solidFill>
                  <a:schemeClr val="accent2">
                    <a:lumMod val="75000"/>
                  </a:schemeClr>
                </a:solidFill>
              </a:rPr>
            </a:br>
            <a:r>
              <a:rPr lang="en-US" sz="2700" dirty="0" err="1">
                <a:solidFill>
                  <a:schemeClr val="accent2">
                    <a:lumMod val="75000"/>
                  </a:schemeClr>
                </a:solidFill>
              </a:rPr>
              <a:t>VALidating</a:t>
            </a:r>
            <a:r>
              <a:rPr lang="en-US" sz="2700" dirty="0">
                <a:solidFill>
                  <a:schemeClr val="accent2">
                    <a:lumMod val="75000"/>
                  </a:schemeClr>
                </a:solidFill>
              </a:rPr>
              <a:t> &amp; Upskilling Employees Competences Hence Accruing </a:t>
            </a:r>
            <a:r>
              <a:rPr lang="en-US" sz="2700" dirty="0" err="1">
                <a:solidFill>
                  <a:schemeClr val="accent2">
                    <a:lumMod val="75000"/>
                  </a:schemeClr>
                </a:solidFill>
              </a:rPr>
              <a:t>INdustry</a:t>
            </a:r>
            <a:r>
              <a:rPr lang="en-US" sz="2700" dirty="0">
                <a:solidFill>
                  <a:schemeClr val="accent2">
                    <a:lumMod val="75000"/>
                  </a:schemeClr>
                </a:solidFill>
              </a:rPr>
              <a:t> competitiveness</a:t>
            </a:r>
            <a:br>
              <a:rPr lang="it-IT" dirty="0">
                <a:solidFill>
                  <a:schemeClr val="accent2">
                    <a:lumMod val="75000"/>
                  </a:schemeClr>
                </a:solidFill>
              </a:rPr>
            </a:br>
            <a:endParaRPr lang="it-IT" dirty="0">
              <a:solidFill>
                <a:schemeClr val="accent2">
                  <a:lumMod val="75000"/>
                </a:schemeClr>
              </a:solidFill>
            </a:endParaRPr>
          </a:p>
        </p:txBody>
      </p:sp>
      <p:pic>
        <p:nvPicPr>
          <p:cNvPr id="5" name="Immagine 4">
            <a:extLst>
              <a:ext uri="{FF2B5EF4-FFF2-40B4-BE49-F238E27FC236}">
                <a16:creationId xmlns:a16="http://schemas.microsoft.com/office/drawing/2014/main" id="{24178802-1912-413F-99F6-C5E2B0381BB9}"/>
              </a:ext>
            </a:extLst>
          </p:cNvPr>
          <p:cNvPicPr>
            <a:picLocks noChangeAspect="1"/>
          </p:cNvPicPr>
          <p:nvPr/>
        </p:nvPicPr>
        <p:blipFill>
          <a:blip r:embed="rId2"/>
          <a:stretch>
            <a:fillRect/>
          </a:stretch>
        </p:blipFill>
        <p:spPr>
          <a:xfrm>
            <a:off x="368337" y="143488"/>
            <a:ext cx="1641051" cy="1554681"/>
          </a:xfrm>
          <a:prstGeom prst="rect">
            <a:avLst/>
          </a:prstGeom>
        </p:spPr>
      </p:pic>
      <p:pic>
        <p:nvPicPr>
          <p:cNvPr id="6" name="Immagine 5">
            <a:extLst>
              <a:ext uri="{FF2B5EF4-FFF2-40B4-BE49-F238E27FC236}">
                <a16:creationId xmlns:a16="http://schemas.microsoft.com/office/drawing/2014/main" id="{660F7C61-5B8F-4449-9FFF-7D59530BED21}"/>
              </a:ext>
            </a:extLst>
          </p:cNvPr>
          <p:cNvPicPr>
            <a:picLocks noChangeAspect="1"/>
          </p:cNvPicPr>
          <p:nvPr/>
        </p:nvPicPr>
        <p:blipFill>
          <a:blip r:embed="rId3"/>
          <a:stretch>
            <a:fillRect/>
          </a:stretch>
        </p:blipFill>
        <p:spPr>
          <a:xfrm>
            <a:off x="9211035" y="226360"/>
            <a:ext cx="2543332" cy="982651"/>
          </a:xfrm>
          <a:prstGeom prst="rect">
            <a:avLst/>
          </a:prstGeom>
        </p:spPr>
      </p:pic>
      <p:grpSp>
        <p:nvGrpSpPr>
          <p:cNvPr id="9" name="Gruppo 8">
            <a:extLst>
              <a:ext uri="{FF2B5EF4-FFF2-40B4-BE49-F238E27FC236}">
                <a16:creationId xmlns:a16="http://schemas.microsoft.com/office/drawing/2014/main" id="{A6C5A216-3923-4412-8E07-540D5BFD60C4}"/>
              </a:ext>
            </a:extLst>
          </p:cNvPr>
          <p:cNvGrpSpPr/>
          <p:nvPr/>
        </p:nvGrpSpPr>
        <p:grpSpPr>
          <a:xfrm>
            <a:off x="359201" y="6013877"/>
            <a:ext cx="11832799" cy="689186"/>
            <a:chOff x="1839457" y="6077436"/>
            <a:chExt cx="10555224" cy="689186"/>
          </a:xfrm>
        </p:grpSpPr>
        <p:pic>
          <p:nvPicPr>
            <p:cNvPr id="10" name="Picture 4" descr="Agenzia Nazionale Politiche Attive Lavoro">
              <a:extLst>
                <a:ext uri="{FF2B5EF4-FFF2-40B4-BE49-F238E27FC236}">
                  <a16:creationId xmlns:a16="http://schemas.microsoft.com/office/drawing/2014/main" id="{14B59506-98F6-4C01-B750-08BCEAC18FB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39457" y="6237740"/>
              <a:ext cx="930013" cy="4220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logo-REGIONE-LAZIO - Il Melograno">
              <a:extLst>
                <a:ext uri="{FF2B5EF4-FFF2-40B4-BE49-F238E27FC236}">
                  <a16:creationId xmlns:a16="http://schemas.microsoft.com/office/drawing/2014/main" id="{E560CB4C-B7BF-47FA-9BCD-F794D5C44F1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49315" y="6184915"/>
              <a:ext cx="930013" cy="52772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Logo Regione Lombardia 2">
              <a:extLst>
                <a:ext uri="{FF2B5EF4-FFF2-40B4-BE49-F238E27FC236}">
                  <a16:creationId xmlns:a16="http://schemas.microsoft.com/office/drawing/2014/main" id="{6749C8D4-045B-4CE4-8977-10AF86ECDE3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9850" y="6200520"/>
              <a:ext cx="1309856" cy="55092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Regione Toscana Logo Vector (.EPS) Free Download">
              <a:extLst>
                <a:ext uri="{FF2B5EF4-FFF2-40B4-BE49-F238E27FC236}">
                  <a16:creationId xmlns:a16="http://schemas.microsoft.com/office/drawing/2014/main" id="{0EF0265E-1D1B-426A-A6E0-84A885A46F1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71020" y="6140027"/>
              <a:ext cx="365863" cy="56958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Il luogo delle opportunità - Agenzia del Lavoro">
              <a:extLst>
                <a:ext uri="{FF2B5EF4-FFF2-40B4-BE49-F238E27FC236}">
                  <a16:creationId xmlns:a16="http://schemas.microsoft.com/office/drawing/2014/main" id="{652B2B41-6ED0-4F68-9090-7E07DAF5A15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68346" y="6077650"/>
              <a:ext cx="617606" cy="6175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Home page - Fidia Srl">
              <a:extLst>
                <a:ext uri="{FF2B5EF4-FFF2-40B4-BE49-F238E27FC236}">
                  <a16:creationId xmlns:a16="http://schemas.microsoft.com/office/drawing/2014/main" id="{0A33EF18-9DB6-49C5-A3B1-4942C5DDF998}"/>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b="18633"/>
            <a:stretch/>
          </p:blipFill>
          <p:spPr bwMode="auto">
            <a:xfrm>
              <a:off x="7499018" y="6077436"/>
              <a:ext cx="493066" cy="63217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6" descr="Formazione gratuita | ASEV Empoli">
              <a:extLst>
                <a:ext uri="{FF2B5EF4-FFF2-40B4-BE49-F238E27FC236}">
                  <a16:creationId xmlns:a16="http://schemas.microsoft.com/office/drawing/2014/main" id="{1AF78A36-FF6B-4406-8D52-5FEA9D88581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142145" y="6246543"/>
              <a:ext cx="973538" cy="44865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6" descr="Explorez le Réseau">
              <a:extLst>
                <a:ext uri="{FF2B5EF4-FFF2-40B4-BE49-F238E27FC236}">
                  <a16:creationId xmlns:a16="http://schemas.microsoft.com/office/drawing/2014/main" id="{2910F496-AE3C-41C2-8904-CBCEE668B248}"/>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10948" t="33449" r="11223" b="31139"/>
            <a:stretch/>
          </p:blipFill>
          <p:spPr bwMode="auto">
            <a:xfrm>
              <a:off x="2799597" y="6286080"/>
              <a:ext cx="691236" cy="32539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8" descr="CONNEXT | SFC - Sistemi Formativi Confindustria S.C.p.A.">
              <a:extLst>
                <a:ext uri="{FF2B5EF4-FFF2-40B4-BE49-F238E27FC236}">
                  <a16:creationId xmlns:a16="http://schemas.microsoft.com/office/drawing/2014/main" id="{086C55DA-9318-4975-A71B-55CA33BF8558}"/>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1368401" y="6246543"/>
              <a:ext cx="1026280" cy="52007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0" descr="C-Box">
              <a:extLst>
                <a:ext uri="{FF2B5EF4-FFF2-40B4-BE49-F238E27FC236}">
                  <a16:creationId xmlns:a16="http://schemas.microsoft.com/office/drawing/2014/main" id="{F0D16C81-42A6-4395-B14D-4A4899B5F7FC}"/>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2163" y="6201484"/>
              <a:ext cx="973537" cy="54996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2" descr="ECOLE">
              <a:extLst>
                <a:ext uri="{FF2B5EF4-FFF2-40B4-BE49-F238E27FC236}">
                  <a16:creationId xmlns:a16="http://schemas.microsoft.com/office/drawing/2014/main" id="{DB59F1F6-2202-4EE6-958A-61FC4845DC89}"/>
                </a:ext>
              </a:extLst>
            </p:cNvP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17598" t="9349" r="19426" b="10200"/>
            <a:stretch/>
          </p:blipFill>
          <p:spPr bwMode="auto">
            <a:xfrm>
              <a:off x="8051204" y="6306273"/>
              <a:ext cx="972701" cy="329195"/>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Immagine 3">
            <a:extLst>
              <a:ext uri="{FF2B5EF4-FFF2-40B4-BE49-F238E27FC236}">
                <a16:creationId xmlns:a16="http://schemas.microsoft.com/office/drawing/2014/main" id="{0AE23263-32E4-41E1-81A5-1807FB2D97D4}"/>
              </a:ext>
            </a:extLst>
          </p:cNvPr>
          <p:cNvPicPr>
            <a:picLocks noChangeAspect="1"/>
          </p:cNvPicPr>
          <p:nvPr/>
        </p:nvPicPr>
        <p:blipFill>
          <a:blip r:embed="rId15"/>
          <a:stretch>
            <a:fillRect/>
          </a:stretch>
        </p:blipFill>
        <p:spPr>
          <a:xfrm>
            <a:off x="4738179" y="5974294"/>
            <a:ext cx="810838" cy="682811"/>
          </a:xfrm>
          <a:prstGeom prst="rect">
            <a:avLst/>
          </a:prstGeom>
        </p:spPr>
      </p:pic>
    </p:spTree>
    <p:extLst>
      <p:ext uri="{BB962C8B-B14F-4D97-AF65-F5344CB8AC3E}">
        <p14:creationId xmlns:p14="http://schemas.microsoft.com/office/powerpoint/2010/main" val="3234676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8C2041-C21E-481B-B0BA-C259E0D4DF9C}"/>
              </a:ext>
            </a:extLst>
          </p:cNvPr>
          <p:cNvSpPr>
            <a:spLocks noGrp="1"/>
          </p:cNvSpPr>
          <p:nvPr>
            <p:ph type="title"/>
          </p:nvPr>
        </p:nvSpPr>
        <p:spPr>
          <a:xfrm>
            <a:off x="1754725" y="405035"/>
            <a:ext cx="9961025" cy="1280890"/>
          </a:xfrm>
        </p:spPr>
        <p:txBody>
          <a:bodyPr>
            <a:normAutofit/>
          </a:bodyPr>
          <a:lstStyle/>
          <a:p>
            <a:r>
              <a:rPr lang="en-US" sz="2800" b="1" dirty="0">
                <a:solidFill>
                  <a:schemeClr val="accent2">
                    <a:lumMod val="75000"/>
                  </a:schemeClr>
                </a:solidFill>
              </a:rPr>
              <a:t>WP2: LEARNING OUTCOMES DEFINITION FOR BASIC SKILLS</a:t>
            </a:r>
            <a:endParaRPr lang="it-IT" sz="2800" dirty="0">
              <a:solidFill>
                <a:schemeClr val="accent2">
                  <a:lumMod val="75000"/>
                </a:schemeClr>
              </a:solidFill>
            </a:endParaRPr>
          </a:p>
        </p:txBody>
      </p:sp>
      <p:sp>
        <p:nvSpPr>
          <p:cNvPr id="3" name="Segnaposto contenuto 2">
            <a:extLst>
              <a:ext uri="{FF2B5EF4-FFF2-40B4-BE49-F238E27FC236}">
                <a16:creationId xmlns:a16="http://schemas.microsoft.com/office/drawing/2014/main" id="{5698399D-6BDB-4933-AC3B-55E0BF1DE030}"/>
              </a:ext>
            </a:extLst>
          </p:cNvPr>
          <p:cNvSpPr>
            <a:spLocks noGrp="1"/>
          </p:cNvSpPr>
          <p:nvPr>
            <p:ph idx="1"/>
          </p:nvPr>
        </p:nvSpPr>
        <p:spPr>
          <a:xfrm>
            <a:off x="1827212" y="995881"/>
            <a:ext cx="9888538" cy="5694630"/>
          </a:xfrm>
        </p:spPr>
        <p:txBody>
          <a:bodyPr>
            <a:normAutofit fontScale="85000" lnSpcReduction="10000"/>
          </a:bodyPr>
          <a:lstStyle/>
          <a:p>
            <a:pPr marL="0" indent="0" algn="just">
              <a:spcBef>
                <a:spcPts val="0"/>
              </a:spcBef>
              <a:buNone/>
            </a:pPr>
            <a:r>
              <a:rPr lang="en-US" sz="1800" b="1" dirty="0">
                <a:solidFill>
                  <a:schemeClr val="accent2">
                    <a:lumMod val="75000"/>
                  </a:schemeClr>
                </a:solidFill>
              </a:rPr>
              <a:t>The objective </a:t>
            </a:r>
            <a:r>
              <a:rPr lang="en-US" sz="1800" dirty="0">
                <a:solidFill>
                  <a:schemeClr val="accent2">
                    <a:lumMod val="75000"/>
                  </a:schemeClr>
                </a:solidFill>
              </a:rPr>
              <a:t>of this Work Package is to identify </a:t>
            </a:r>
            <a:r>
              <a:rPr lang="en-US" sz="1800" b="1" dirty="0">
                <a:solidFill>
                  <a:schemeClr val="accent2">
                    <a:lumMod val="75000"/>
                  </a:schemeClr>
                </a:solidFill>
              </a:rPr>
              <a:t>the expected learning outcomes on digital skills and related didactics units </a:t>
            </a:r>
            <a:r>
              <a:rPr lang="en-US" sz="1800" dirty="0">
                <a:solidFill>
                  <a:schemeClr val="accent2">
                    <a:lumMod val="75000"/>
                  </a:schemeClr>
                </a:solidFill>
              </a:rPr>
              <a:t>starting from</a:t>
            </a:r>
            <a:r>
              <a:rPr lang="en-US" sz="1800" b="1" dirty="0">
                <a:solidFill>
                  <a:schemeClr val="accent2">
                    <a:lumMod val="75000"/>
                  </a:schemeClr>
                </a:solidFill>
              </a:rPr>
              <a:t>:</a:t>
            </a:r>
          </a:p>
          <a:p>
            <a:pPr marL="0" indent="0" algn="just">
              <a:spcBef>
                <a:spcPts val="0"/>
              </a:spcBef>
              <a:buNone/>
            </a:pPr>
            <a:endParaRPr lang="it-IT" sz="1800" dirty="0">
              <a:solidFill>
                <a:schemeClr val="accent2">
                  <a:lumMod val="75000"/>
                </a:schemeClr>
              </a:solidFill>
            </a:endParaRPr>
          </a:p>
          <a:p>
            <a:pPr marL="628650" indent="-285750" algn="just">
              <a:spcBef>
                <a:spcPts val="0"/>
              </a:spcBef>
              <a:buFont typeface="Wingdings" panose="05000000000000000000" pitchFamily="2" charset="2"/>
              <a:buChar char="Ø"/>
            </a:pPr>
            <a:r>
              <a:rPr lang="en-US" sz="1800" dirty="0">
                <a:solidFill>
                  <a:schemeClr val="accent2">
                    <a:lumMod val="75000"/>
                  </a:schemeClr>
                </a:solidFill>
              </a:rPr>
              <a:t>the contents indicated in the European </a:t>
            </a:r>
            <a:r>
              <a:rPr lang="en-US" sz="1800" b="1" dirty="0" err="1">
                <a:solidFill>
                  <a:schemeClr val="accent2">
                    <a:lumMod val="75000"/>
                  </a:schemeClr>
                </a:solidFill>
              </a:rPr>
              <a:t>DigiCOMP</a:t>
            </a:r>
            <a:r>
              <a:rPr lang="en-US" sz="1800" b="1" dirty="0">
                <a:solidFill>
                  <a:schemeClr val="accent2">
                    <a:lumMod val="75000"/>
                  </a:schemeClr>
                </a:solidFill>
              </a:rPr>
              <a:t> framework</a:t>
            </a:r>
            <a:r>
              <a:rPr lang="en-US" sz="1800" dirty="0">
                <a:solidFill>
                  <a:schemeClr val="accent2">
                    <a:lumMod val="75000"/>
                  </a:schemeClr>
                </a:solidFill>
              </a:rPr>
              <a:t>;</a:t>
            </a:r>
          </a:p>
          <a:p>
            <a:pPr indent="0" algn="just">
              <a:spcBef>
                <a:spcPts val="0"/>
              </a:spcBef>
              <a:buNone/>
            </a:pPr>
            <a:endParaRPr lang="it-IT" sz="1800" dirty="0">
              <a:solidFill>
                <a:schemeClr val="accent2">
                  <a:lumMod val="75000"/>
                </a:schemeClr>
              </a:solidFill>
            </a:endParaRPr>
          </a:p>
          <a:p>
            <a:pPr marL="628650" lvl="0" indent="-285750" algn="just">
              <a:spcBef>
                <a:spcPts val="0"/>
              </a:spcBef>
              <a:buFont typeface="Wingdings" panose="05000000000000000000" pitchFamily="2" charset="2"/>
              <a:buChar char="Ø"/>
            </a:pPr>
            <a:r>
              <a:rPr lang="en-US" sz="1800" b="1" dirty="0">
                <a:solidFill>
                  <a:schemeClr val="accent2">
                    <a:lumMod val="75000"/>
                  </a:schemeClr>
                </a:solidFill>
              </a:rPr>
              <a:t>the methodological approach based on learning outcomes</a:t>
            </a:r>
            <a:r>
              <a:rPr lang="en-US" sz="1800" dirty="0">
                <a:solidFill>
                  <a:schemeClr val="accent2">
                    <a:lumMod val="75000"/>
                  </a:schemeClr>
                </a:solidFill>
              </a:rPr>
              <a:t>, aimed at facilitating the transfer of qualifications, or of their components, and the learning sequence, as indicated in the Council Recommendation on the European Qualifications Framework for EQF lifelong learning of 22 May 2017;</a:t>
            </a:r>
          </a:p>
          <a:p>
            <a:pPr lvl="0" indent="0" algn="just">
              <a:spcBef>
                <a:spcPts val="0"/>
              </a:spcBef>
              <a:buNone/>
            </a:pPr>
            <a:endParaRPr lang="it-IT" sz="1800" dirty="0">
              <a:solidFill>
                <a:schemeClr val="accent2">
                  <a:lumMod val="75000"/>
                </a:schemeClr>
              </a:solidFill>
            </a:endParaRPr>
          </a:p>
          <a:p>
            <a:pPr marL="628650" lvl="0" indent="-285750" algn="just">
              <a:spcBef>
                <a:spcPts val="0"/>
              </a:spcBef>
              <a:buFont typeface="Wingdings" panose="05000000000000000000" pitchFamily="2" charset="2"/>
              <a:buChar char="Ø"/>
            </a:pPr>
            <a:r>
              <a:rPr lang="en-US" sz="1800" dirty="0">
                <a:solidFill>
                  <a:schemeClr val="accent2">
                    <a:lumMod val="75000"/>
                  </a:schemeClr>
                </a:solidFill>
              </a:rPr>
              <a:t>the proposal drawn up, at national level, in the institutional process for the implementation of the national system for the certification of competences.</a:t>
            </a:r>
          </a:p>
          <a:p>
            <a:pPr lvl="0" indent="0" algn="just">
              <a:spcBef>
                <a:spcPts val="0"/>
              </a:spcBef>
              <a:buNone/>
            </a:pPr>
            <a:endParaRPr lang="it-IT" sz="1800" dirty="0">
              <a:solidFill>
                <a:schemeClr val="accent2">
                  <a:lumMod val="75000"/>
                </a:schemeClr>
              </a:solidFill>
            </a:endParaRPr>
          </a:p>
          <a:p>
            <a:pPr marL="0" indent="0" algn="just">
              <a:buNone/>
            </a:pPr>
            <a:r>
              <a:rPr lang="en-US" sz="1800" b="1" dirty="0">
                <a:solidFill>
                  <a:schemeClr val="accent2">
                    <a:lumMod val="75000"/>
                  </a:schemeClr>
                </a:solidFill>
              </a:rPr>
              <a:t>The expected result </a:t>
            </a:r>
            <a:r>
              <a:rPr lang="en-US" sz="1800" dirty="0">
                <a:solidFill>
                  <a:schemeClr val="accent2">
                    <a:lumMod val="75000"/>
                  </a:schemeClr>
                </a:solidFill>
              </a:rPr>
              <a:t>of this WP is the </a:t>
            </a:r>
            <a:r>
              <a:rPr lang="en-US" sz="1800" i="1" dirty="0">
                <a:solidFill>
                  <a:schemeClr val="accent2">
                    <a:lumMod val="75000"/>
                  </a:schemeClr>
                </a:solidFill>
              </a:rPr>
              <a:t>definition of a reference model </a:t>
            </a:r>
            <a:r>
              <a:rPr lang="en-US" sz="1800" dirty="0">
                <a:solidFill>
                  <a:schemeClr val="accent2">
                    <a:lumMod val="75000"/>
                  </a:schemeClr>
                </a:solidFill>
              </a:rPr>
              <a:t>for the expected learning outcomes on basic and intermediate digital skills. </a:t>
            </a:r>
          </a:p>
          <a:p>
            <a:pPr marL="0" indent="0" algn="just">
              <a:buNone/>
            </a:pPr>
            <a:r>
              <a:rPr lang="en-US" sz="1800" b="1" dirty="0">
                <a:solidFill>
                  <a:schemeClr val="accent2">
                    <a:lumMod val="75000"/>
                  </a:schemeClr>
                </a:solidFill>
              </a:rPr>
              <a:t>The aim is therefore </a:t>
            </a:r>
            <a:r>
              <a:rPr lang="en-US" sz="1800" dirty="0">
                <a:solidFill>
                  <a:schemeClr val="accent2">
                    <a:lumMod val="75000"/>
                  </a:schemeClr>
                </a:solidFill>
              </a:rPr>
              <a:t>to create a </a:t>
            </a:r>
            <a:r>
              <a:rPr lang="en-US" sz="1800" i="1" dirty="0">
                <a:solidFill>
                  <a:schemeClr val="accent2">
                    <a:lumMod val="75000"/>
                  </a:schemeClr>
                </a:solidFill>
              </a:rPr>
              <a:t>first reference tool for the assessment of digital skills</a:t>
            </a:r>
            <a:r>
              <a:rPr lang="en-US" sz="1800" dirty="0">
                <a:solidFill>
                  <a:schemeClr val="accent2">
                    <a:lumMod val="75000"/>
                  </a:schemeClr>
                </a:solidFill>
              </a:rPr>
              <a:t>, common to the different Regions involved in the partnership, to be tested in the experimental phases of the project with the target group of identified workers and to be </a:t>
            </a:r>
            <a:r>
              <a:rPr lang="en-US" sz="1800" dirty="0" err="1">
                <a:solidFill>
                  <a:schemeClr val="accent2">
                    <a:lumMod val="75000"/>
                  </a:schemeClr>
                </a:solidFill>
              </a:rPr>
              <a:t>valorised</a:t>
            </a:r>
            <a:r>
              <a:rPr lang="en-US" sz="1800" dirty="0">
                <a:solidFill>
                  <a:schemeClr val="accent2">
                    <a:lumMod val="75000"/>
                  </a:schemeClr>
                </a:solidFill>
              </a:rPr>
              <a:t> at the end of the project, in the work of implementing the National Qualifications Repertory and the National Qualifications Framework.</a:t>
            </a:r>
            <a:r>
              <a:rPr lang="en-US" b="1" dirty="0">
                <a:solidFill>
                  <a:schemeClr val="accent2">
                    <a:lumMod val="75000"/>
                  </a:schemeClr>
                </a:solidFill>
              </a:rPr>
              <a:t> </a:t>
            </a:r>
          </a:p>
          <a:p>
            <a:pPr marL="0" indent="0" algn="just">
              <a:buNone/>
            </a:pPr>
            <a:endParaRPr lang="en-US" b="1" dirty="0">
              <a:solidFill>
                <a:schemeClr val="accent2">
                  <a:lumMod val="75000"/>
                </a:schemeClr>
              </a:solidFill>
            </a:endParaRPr>
          </a:p>
          <a:p>
            <a:pPr marL="0" indent="0" algn="just">
              <a:buNone/>
            </a:pPr>
            <a:r>
              <a:rPr lang="en-US" b="1" dirty="0">
                <a:solidFill>
                  <a:schemeClr val="accent2">
                    <a:lumMod val="75000"/>
                  </a:schemeClr>
                </a:solidFill>
              </a:rPr>
              <a:t>Sub activity 2.1 - </a:t>
            </a:r>
            <a:r>
              <a:rPr lang="en-US" dirty="0">
                <a:solidFill>
                  <a:schemeClr val="accent2">
                    <a:lumMod val="75000"/>
                  </a:schemeClr>
                </a:solidFill>
              </a:rPr>
              <a:t>Definition of Learning Outcomes (Basic digital skills) </a:t>
            </a:r>
          </a:p>
          <a:p>
            <a:pPr marL="0" indent="0" algn="just">
              <a:buNone/>
            </a:pPr>
            <a:r>
              <a:rPr lang="en-US" b="1" dirty="0">
                <a:solidFill>
                  <a:schemeClr val="accent2">
                    <a:lumMod val="75000"/>
                  </a:schemeClr>
                </a:solidFill>
              </a:rPr>
              <a:t>Sub activity 2.2 - </a:t>
            </a:r>
            <a:r>
              <a:rPr lang="en-US" dirty="0">
                <a:solidFill>
                  <a:schemeClr val="accent2">
                    <a:lumMod val="75000"/>
                  </a:schemeClr>
                </a:solidFill>
              </a:rPr>
              <a:t>related didactical Units from DIGICOMP 2.1 European Framework</a:t>
            </a:r>
            <a:endParaRPr lang="it-IT" dirty="0">
              <a:solidFill>
                <a:schemeClr val="accent2">
                  <a:lumMod val="75000"/>
                </a:schemeClr>
              </a:solidFill>
            </a:endParaRPr>
          </a:p>
          <a:p>
            <a:pPr marL="0" indent="0" algn="just">
              <a:buNone/>
            </a:pPr>
            <a:r>
              <a:rPr lang="en-US" b="1" dirty="0">
                <a:solidFill>
                  <a:schemeClr val="accent2">
                    <a:lumMod val="75000"/>
                  </a:schemeClr>
                </a:solidFill>
              </a:rPr>
              <a:t>Sub activity 2.3 - </a:t>
            </a:r>
            <a:r>
              <a:rPr lang="en-US" dirty="0">
                <a:solidFill>
                  <a:schemeClr val="accent2">
                    <a:lumMod val="75000"/>
                  </a:schemeClr>
                </a:solidFill>
              </a:rPr>
              <a:t>Definition of module and training unit contents and didactical methodologies</a:t>
            </a:r>
          </a:p>
          <a:p>
            <a:pPr marL="0" indent="0" algn="just">
              <a:spcBef>
                <a:spcPts val="0"/>
              </a:spcBef>
              <a:buNone/>
            </a:pPr>
            <a:endParaRPr lang="en-US" sz="1800" dirty="0"/>
          </a:p>
          <a:p>
            <a:pPr marL="0" indent="0" algn="just">
              <a:spcBef>
                <a:spcPts val="0"/>
              </a:spcBef>
              <a:buNone/>
            </a:pPr>
            <a:endParaRPr lang="en-US" sz="1800" dirty="0"/>
          </a:p>
          <a:p>
            <a:pPr marL="0" indent="0" algn="just">
              <a:spcBef>
                <a:spcPts val="0"/>
              </a:spcBef>
              <a:buNone/>
            </a:pPr>
            <a:endParaRPr lang="en-US" dirty="0"/>
          </a:p>
          <a:p>
            <a:pPr marL="0" indent="0" algn="just">
              <a:spcBef>
                <a:spcPts val="0"/>
              </a:spcBef>
              <a:buNone/>
            </a:pPr>
            <a:endParaRPr lang="en-US" sz="1800" dirty="0"/>
          </a:p>
          <a:p>
            <a:pPr marL="0" indent="0" algn="just">
              <a:spcBef>
                <a:spcPts val="0"/>
              </a:spcBef>
              <a:buNone/>
            </a:pPr>
            <a:endParaRPr lang="en-US" dirty="0"/>
          </a:p>
          <a:p>
            <a:pPr marL="0" indent="0" algn="just">
              <a:spcBef>
                <a:spcPts val="0"/>
              </a:spcBef>
              <a:buNone/>
            </a:pPr>
            <a:endParaRPr lang="en-US" sz="1800" dirty="0"/>
          </a:p>
          <a:p>
            <a:pPr marL="0" indent="0" algn="just">
              <a:spcBef>
                <a:spcPts val="0"/>
              </a:spcBef>
              <a:buNone/>
            </a:pPr>
            <a:endParaRPr lang="en-US" dirty="0"/>
          </a:p>
          <a:p>
            <a:pPr marL="0" indent="0" algn="just">
              <a:spcBef>
                <a:spcPts val="0"/>
              </a:spcBef>
              <a:buNone/>
            </a:pPr>
            <a:endParaRPr lang="it-IT" sz="1800" dirty="0"/>
          </a:p>
          <a:p>
            <a:endParaRPr lang="it-IT" dirty="0"/>
          </a:p>
        </p:txBody>
      </p:sp>
      <p:pic>
        <p:nvPicPr>
          <p:cNvPr id="4" name="Immagine 3">
            <a:extLst>
              <a:ext uri="{FF2B5EF4-FFF2-40B4-BE49-F238E27FC236}">
                <a16:creationId xmlns:a16="http://schemas.microsoft.com/office/drawing/2014/main" id="{3CA9200E-0FC8-4C33-9203-7A07A13EF165}"/>
              </a:ext>
            </a:extLst>
          </p:cNvPr>
          <p:cNvPicPr>
            <a:picLocks noChangeAspect="1"/>
          </p:cNvPicPr>
          <p:nvPr/>
        </p:nvPicPr>
        <p:blipFill>
          <a:blip r:embed="rId2"/>
          <a:stretch>
            <a:fillRect/>
          </a:stretch>
        </p:blipFill>
        <p:spPr>
          <a:xfrm>
            <a:off x="238205" y="5297329"/>
            <a:ext cx="1641051" cy="1554681"/>
          </a:xfrm>
          <a:prstGeom prst="rect">
            <a:avLst/>
          </a:prstGeom>
        </p:spPr>
      </p:pic>
    </p:spTree>
    <p:extLst>
      <p:ext uri="{BB962C8B-B14F-4D97-AF65-F5344CB8AC3E}">
        <p14:creationId xmlns:p14="http://schemas.microsoft.com/office/powerpoint/2010/main" val="164445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CC10A9-D198-4A4C-928C-D797EF9B7C85}"/>
              </a:ext>
            </a:extLst>
          </p:cNvPr>
          <p:cNvSpPr>
            <a:spLocks noGrp="1"/>
          </p:cNvSpPr>
          <p:nvPr>
            <p:ph type="title"/>
          </p:nvPr>
        </p:nvSpPr>
        <p:spPr>
          <a:xfrm>
            <a:off x="1846262" y="416465"/>
            <a:ext cx="9934574" cy="1071340"/>
          </a:xfrm>
        </p:spPr>
        <p:txBody>
          <a:bodyPr>
            <a:normAutofit/>
          </a:bodyPr>
          <a:lstStyle/>
          <a:p>
            <a:r>
              <a:rPr lang="en-GB" sz="2400" b="1" dirty="0">
                <a:solidFill>
                  <a:schemeClr val="accent2">
                    <a:lumMod val="75000"/>
                  </a:schemeClr>
                </a:solidFill>
              </a:rPr>
              <a:t>WP3: INVOLVEMENT AND SELECTION OF ENTERPRISES AND WORKERS (BENEFICIAIRES)</a:t>
            </a:r>
            <a:r>
              <a:rPr lang="en-GB" sz="2400" dirty="0">
                <a:solidFill>
                  <a:schemeClr val="accent2">
                    <a:lumMod val="75000"/>
                  </a:schemeClr>
                </a:solidFill>
              </a:rPr>
              <a:t> </a:t>
            </a:r>
            <a:endParaRPr lang="it-IT" sz="2400" dirty="0">
              <a:solidFill>
                <a:schemeClr val="accent2">
                  <a:lumMod val="75000"/>
                </a:schemeClr>
              </a:solidFill>
            </a:endParaRPr>
          </a:p>
        </p:txBody>
      </p:sp>
      <p:sp>
        <p:nvSpPr>
          <p:cNvPr id="3" name="Segnaposto contenuto 2">
            <a:extLst>
              <a:ext uri="{FF2B5EF4-FFF2-40B4-BE49-F238E27FC236}">
                <a16:creationId xmlns:a16="http://schemas.microsoft.com/office/drawing/2014/main" id="{4C5793DB-ED1D-4AF4-9BFC-D07C6A49A85E}"/>
              </a:ext>
            </a:extLst>
          </p:cNvPr>
          <p:cNvSpPr>
            <a:spLocks noGrp="1"/>
          </p:cNvSpPr>
          <p:nvPr>
            <p:ph idx="1"/>
          </p:nvPr>
        </p:nvSpPr>
        <p:spPr>
          <a:xfrm>
            <a:off x="1846262" y="1316128"/>
            <a:ext cx="8915400" cy="5218021"/>
          </a:xfrm>
        </p:spPr>
        <p:txBody>
          <a:bodyPr>
            <a:normAutofit lnSpcReduction="10000"/>
          </a:bodyPr>
          <a:lstStyle/>
          <a:p>
            <a:pPr algn="just"/>
            <a:r>
              <a:rPr lang="en-GB" dirty="0">
                <a:solidFill>
                  <a:schemeClr val="accent2">
                    <a:lumMod val="75000"/>
                  </a:schemeClr>
                </a:solidFill>
                <a:latin typeface="Calibri" panose="020F0502020204030204" pitchFamily="34" charset="0"/>
                <a:cs typeface="Calibri" panose="020F0502020204030204" pitchFamily="34" charset="0"/>
              </a:rPr>
              <a:t>The WP is aimed at identifying the sample of workers to be involved in the experimental phases of the project. </a:t>
            </a:r>
          </a:p>
          <a:p>
            <a:pPr algn="just"/>
            <a:r>
              <a:rPr lang="en-GB" dirty="0">
                <a:solidFill>
                  <a:schemeClr val="accent2">
                    <a:lumMod val="75000"/>
                  </a:schemeClr>
                </a:solidFill>
                <a:latin typeface="Calibri" panose="020F0502020204030204" pitchFamily="34" charset="0"/>
                <a:cs typeface="Calibri" panose="020F0502020204030204" pitchFamily="34" charset="0"/>
              </a:rPr>
              <a:t>Considering the problem of the obsolescence of skills, as well as the impact of technological innovation, </a:t>
            </a:r>
            <a:r>
              <a:rPr lang="en-GB" b="1" dirty="0">
                <a:solidFill>
                  <a:schemeClr val="accent2">
                    <a:lumMod val="75000"/>
                  </a:schemeClr>
                </a:solidFill>
                <a:latin typeface="Calibri" panose="020F0502020204030204" pitchFamily="34" charset="0"/>
                <a:cs typeface="Calibri" panose="020F0502020204030204" pitchFamily="34" charset="0"/>
              </a:rPr>
              <a:t>workers over 50 constitute a privileged group </a:t>
            </a:r>
            <a:r>
              <a:rPr lang="en-GB" dirty="0">
                <a:solidFill>
                  <a:schemeClr val="accent2">
                    <a:lumMod val="75000"/>
                  </a:schemeClr>
                </a:solidFill>
                <a:latin typeface="Calibri" panose="020F0502020204030204" pitchFamily="34" charset="0"/>
                <a:cs typeface="Calibri" panose="020F0502020204030204" pitchFamily="34" charset="0"/>
              </a:rPr>
              <a:t>to be addressed for their being a more sensitive target with respect to process innovation and changes in work tasks and for the consequent need to develop basic digital skills.</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dirty="0">
                <a:solidFill>
                  <a:schemeClr val="accent2">
                    <a:lumMod val="75000"/>
                  </a:schemeClr>
                </a:solidFill>
                <a:latin typeface="Calibri" panose="020F0502020204030204" pitchFamily="34" charset="0"/>
                <a:cs typeface="Calibri" panose="020F0502020204030204" pitchFamily="34" charset="0"/>
              </a:rPr>
              <a:t>The intervention will primarily concern </a:t>
            </a:r>
            <a:r>
              <a:rPr lang="en-GB" b="1" dirty="0">
                <a:solidFill>
                  <a:schemeClr val="accent2">
                    <a:lumMod val="75000"/>
                  </a:schemeClr>
                </a:solidFill>
                <a:latin typeface="Calibri" panose="020F0502020204030204" pitchFamily="34" charset="0"/>
                <a:cs typeface="Calibri" panose="020F0502020204030204" pitchFamily="34" charset="0"/>
              </a:rPr>
              <a:t>employees who perform routine tasks</a:t>
            </a:r>
            <a:r>
              <a:rPr lang="en-GB" dirty="0">
                <a:solidFill>
                  <a:schemeClr val="accent2">
                    <a:lumMod val="75000"/>
                  </a:schemeClr>
                </a:solidFill>
                <a:latin typeface="Calibri" panose="020F0502020204030204" pitchFamily="34" charset="0"/>
                <a:cs typeface="Calibri" panose="020F0502020204030204" pitchFamily="34" charset="0"/>
              </a:rPr>
              <a:t>.</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dirty="0">
                <a:solidFill>
                  <a:schemeClr val="accent2">
                    <a:lumMod val="75000"/>
                  </a:schemeClr>
                </a:solidFill>
                <a:latin typeface="Calibri" panose="020F0502020204030204" pitchFamily="34" charset="0"/>
                <a:cs typeface="Calibri" panose="020F0502020204030204" pitchFamily="34" charset="0"/>
              </a:rPr>
              <a:t>The sample will be stratified also on the basis of sectorial references, with an attention focused first on those contexts considered to be more exposed to technological innovation.</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dirty="0">
                <a:solidFill>
                  <a:schemeClr val="accent2">
                    <a:lumMod val="75000"/>
                  </a:schemeClr>
                </a:solidFill>
                <a:latin typeface="Calibri" panose="020F0502020204030204" pitchFamily="34" charset="0"/>
                <a:cs typeface="Calibri" panose="020F0502020204030204" pitchFamily="34" charset="0"/>
              </a:rPr>
              <a:t>Moreover, illiteracy situations, </a:t>
            </a:r>
            <a:r>
              <a:rPr lang="en-GB" i="1" dirty="0">
                <a:solidFill>
                  <a:schemeClr val="accent2">
                    <a:lumMod val="75000"/>
                  </a:schemeClr>
                </a:solidFill>
                <a:latin typeface="Calibri" panose="020F0502020204030204" pitchFamily="34" charset="0"/>
                <a:cs typeface="Calibri" panose="020F0502020204030204" pitchFamily="34" charset="0"/>
              </a:rPr>
              <a:t>especially but not exclusively digital ones</a:t>
            </a:r>
            <a:r>
              <a:rPr lang="en-GB" dirty="0">
                <a:solidFill>
                  <a:schemeClr val="accent2">
                    <a:lumMod val="75000"/>
                  </a:schemeClr>
                </a:solidFill>
                <a:latin typeface="Calibri" panose="020F0502020204030204" pitchFamily="34" charset="0"/>
                <a:cs typeface="Calibri" panose="020F0502020204030204" pitchFamily="34" charset="0"/>
              </a:rPr>
              <a:t>, will be taken into consideration even for individuals of different ages and with different contractual frameworks but with specific needs, such as micro and small business entrepreneurs. </a:t>
            </a:r>
          </a:p>
          <a:p>
            <a:pPr marL="0" indent="0" algn="just">
              <a:buNone/>
            </a:pPr>
            <a:endParaRPr lang="en-GB" dirty="0">
              <a:solidFill>
                <a:schemeClr val="accent2">
                  <a:lumMod val="75000"/>
                </a:schemeClr>
              </a:solidFill>
              <a:latin typeface="Calibri" panose="020F0502020204030204" pitchFamily="34" charset="0"/>
              <a:cs typeface="Calibri" panose="020F0502020204030204" pitchFamily="34" charset="0"/>
            </a:endParaRPr>
          </a:p>
          <a:p>
            <a:pPr algn="just"/>
            <a:r>
              <a:rPr lang="en-US" b="1" dirty="0">
                <a:solidFill>
                  <a:schemeClr val="accent2">
                    <a:lumMod val="75000"/>
                  </a:schemeClr>
                </a:solidFill>
                <a:latin typeface="Calibri" panose="020F0502020204030204" pitchFamily="34" charset="0"/>
                <a:cs typeface="Calibri" panose="020F0502020204030204" pitchFamily="34" charset="0"/>
              </a:rPr>
              <a:t>Sub-activity 3.1 </a:t>
            </a:r>
            <a:r>
              <a:rPr lang="en-US" dirty="0">
                <a:solidFill>
                  <a:schemeClr val="accent2">
                    <a:lumMod val="75000"/>
                  </a:schemeClr>
                </a:solidFill>
                <a:latin typeface="Calibri" panose="020F0502020204030204" pitchFamily="34" charset="0"/>
                <a:cs typeface="Calibri" panose="020F0502020204030204" pitchFamily="34" charset="0"/>
              </a:rPr>
              <a:t>- selection of potential enterprises to involve and co-operation agreement signature</a:t>
            </a:r>
          </a:p>
          <a:p>
            <a:pPr algn="just"/>
            <a:r>
              <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3.2 – </a:t>
            </a:r>
            <a:r>
              <a:rPr lang="en-GB"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Recruitment and first selection of workers</a:t>
            </a:r>
            <a:endParaRPr lang="it-IT" sz="2400"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algn="just"/>
            <a:endParaRPr lang="en-US" dirty="0"/>
          </a:p>
          <a:p>
            <a:pPr algn="just"/>
            <a:endParaRPr lang="it-IT" dirty="0"/>
          </a:p>
          <a:p>
            <a:endParaRPr lang="it-IT" dirty="0"/>
          </a:p>
        </p:txBody>
      </p:sp>
      <p:pic>
        <p:nvPicPr>
          <p:cNvPr id="4" name="Immagine 3">
            <a:extLst>
              <a:ext uri="{FF2B5EF4-FFF2-40B4-BE49-F238E27FC236}">
                <a16:creationId xmlns:a16="http://schemas.microsoft.com/office/drawing/2014/main" id="{1DD9DC58-CA9A-43D4-A35D-A6E37942404F}"/>
              </a:ext>
            </a:extLst>
          </p:cNvPr>
          <p:cNvPicPr>
            <a:picLocks noChangeAspect="1"/>
          </p:cNvPicPr>
          <p:nvPr/>
        </p:nvPicPr>
        <p:blipFill>
          <a:blip r:embed="rId2"/>
          <a:stretch>
            <a:fillRect/>
          </a:stretch>
        </p:blipFill>
        <p:spPr>
          <a:xfrm>
            <a:off x="205211" y="5215654"/>
            <a:ext cx="1641051" cy="1554681"/>
          </a:xfrm>
          <a:prstGeom prst="rect">
            <a:avLst/>
          </a:prstGeom>
        </p:spPr>
      </p:pic>
    </p:spTree>
    <p:extLst>
      <p:ext uri="{BB962C8B-B14F-4D97-AF65-F5344CB8AC3E}">
        <p14:creationId xmlns:p14="http://schemas.microsoft.com/office/powerpoint/2010/main" val="2671070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3789E4-EA75-40BE-846B-A2D8B62489F2}"/>
              </a:ext>
            </a:extLst>
          </p:cNvPr>
          <p:cNvSpPr>
            <a:spLocks noGrp="1"/>
          </p:cNvSpPr>
          <p:nvPr>
            <p:ph type="title"/>
          </p:nvPr>
        </p:nvSpPr>
        <p:spPr>
          <a:xfrm>
            <a:off x="1869025" y="224060"/>
            <a:ext cx="10046750" cy="928465"/>
          </a:xfrm>
        </p:spPr>
        <p:txBody>
          <a:bodyPr>
            <a:normAutofit fontScale="90000"/>
          </a:bodyPr>
          <a:lstStyle/>
          <a:p>
            <a:r>
              <a:rPr lang="en-GB" sz="2800" b="1" dirty="0">
                <a:solidFill>
                  <a:schemeClr val="accent2">
                    <a:lumMod val="75000"/>
                  </a:schemeClr>
                </a:solidFill>
              </a:rPr>
              <a:t>WP4: DEFINITION OF MODEL AND FORMAT FOR SKILLS TRANSPARENCY CERTIFICATE</a:t>
            </a:r>
            <a:endParaRPr lang="it-IT" sz="2800" dirty="0">
              <a:solidFill>
                <a:schemeClr val="accent2">
                  <a:lumMod val="75000"/>
                </a:schemeClr>
              </a:solidFill>
            </a:endParaRPr>
          </a:p>
        </p:txBody>
      </p:sp>
      <p:sp>
        <p:nvSpPr>
          <p:cNvPr id="3" name="Segnaposto contenuto 2">
            <a:extLst>
              <a:ext uri="{FF2B5EF4-FFF2-40B4-BE49-F238E27FC236}">
                <a16:creationId xmlns:a16="http://schemas.microsoft.com/office/drawing/2014/main" id="{3432DA4E-5D3A-4FDA-94FF-7FEFDDDAC386}"/>
              </a:ext>
            </a:extLst>
          </p:cNvPr>
          <p:cNvSpPr>
            <a:spLocks noGrp="1"/>
          </p:cNvSpPr>
          <p:nvPr>
            <p:ph idx="1"/>
          </p:nvPr>
        </p:nvSpPr>
        <p:spPr>
          <a:xfrm>
            <a:off x="1960561" y="1381124"/>
            <a:ext cx="9764713" cy="5133975"/>
          </a:xfrm>
        </p:spPr>
        <p:txBody>
          <a:bodyPr/>
          <a:lstStyle/>
          <a:p>
            <a:pPr algn="just"/>
            <a:r>
              <a:rPr lang="en-GB" sz="1800" b="1" dirty="0">
                <a:solidFill>
                  <a:schemeClr val="accent2">
                    <a:lumMod val="75000"/>
                  </a:schemeClr>
                </a:solidFill>
                <a:latin typeface="Calibri" panose="020F0502020204030204" pitchFamily="34" charset="0"/>
                <a:cs typeface="Calibri" panose="020F0502020204030204" pitchFamily="34" charset="0"/>
              </a:rPr>
              <a:t>The objective </a:t>
            </a:r>
            <a:r>
              <a:rPr lang="en-GB" sz="1800" dirty="0">
                <a:solidFill>
                  <a:schemeClr val="accent2">
                    <a:lumMod val="75000"/>
                  </a:schemeClr>
                </a:solidFill>
                <a:latin typeface="Calibri" panose="020F0502020204030204" pitchFamily="34" charset="0"/>
                <a:cs typeface="Calibri" panose="020F0502020204030204" pitchFamily="34" charset="0"/>
              </a:rPr>
              <a:t>of this WP is to define and experiment the process leading to draw up an innovative tool to record the skills possessed by workers, with particular reference to those that did not entail obtaining a formal education or training qualification. </a:t>
            </a:r>
          </a:p>
          <a:p>
            <a:pPr algn="just"/>
            <a:r>
              <a:rPr lang="en-GB" sz="1800" dirty="0">
                <a:solidFill>
                  <a:schemeClr val="accent2">
                    <a:lumMod val="75000"/>
                  </a:schemeClr>
                </a:solidFill>
                <a:latin typeface="Calibri" panose="020F0502020204030204" pitchFamily="34" charset="0"/>
                <a:cs typeface="Calibri" panose="020F0502020204030204" pitchFamily="34" charset="0"/>
              </a:rPr>
              <a:t>In the new </a:t>
            </a:r>
            <a:r>
              <a:rPr lang="en-GB" sz="1800" b="1" dirty="0">
                <a:solidFill>
                  <a:schemeClr val="accent2">
                    <a:lumMod val="75000"/>
                  </a:schemeClr>
                </a:solidFill>
                <a:latin typeface="Calibri" panose="020F0502020204030204" pitchFamily="34" charset="0"/>
                <a:cs typeface="Calibri" panose="020F0502020204030204" pitchFamily="34" charset="0"/>
              </a:rPr>
              <a:t>Skills Transparency Certificate</a:t>
            </a:r>
            <a:r>
              <a:rPr lang="en-GB" sz="1800" dirty="0">
                <a:solidFill>
                  <a:schemeClr val="accent2">
                    <a:lumMod val="75000"/>
                  </a:schemeClr>
                </a:solidFill>
                <a:latin typeface="Calibri" panose="020F0502020204030204" pitchFamily="34" charset="0"/>
                <a:cs typeface="Calibri" panose="020F0502020204030204" pitchFamily="34" charset="0"/>
              </a:rPr>
              <a:t>, training, work and life experiences carried out by workers </a:t>
            </a:r>
            <a:r>
              <a:rPr lang="en-GB" sz="1800" b="1" dirty="0">
                <a:solidFill>
                  <a:schemeClr val="accent2">
                    <a:lumMod val="75000"/>
                  </a:schemeClr>
                </a:solidFill>
                <a:latin typeface="Calibri" panose="020F0502020204030204" pitchFamily="34" charset="0"/>
                <a:cs typeface="Calibri" panose="020F0502020204030204" pitchFamily="34" charset="0"/>
              </a:rPr>
              <a:t>over the last ten years only </a:t>
            </a:r>
            <a:r>
              <a:rPr lang="en-GB" sz="1800" dirty="0">
                <a:solidFill>
                  <a:schemeClr val="accent2">
                    <a:lumMod val="75000"/>
                  </a:schemeClr>
                </a:solidFill>
                <a:latin typeface="Calibri" panose="020F0502020204030204" pitchFamily="34" charset="0"/>
                <a:cs typeface="Calibri" panose="020F0502020204030204" pitchFamily="34" charset="0"/>
              </a:rPr>
              <a:t>will be considered and described, and this also because of the rapid obsolescence of the concerned competences.</a:t>
            </a:r>
            <a:endParaRPr lang="it-IT" sz="1800" dirty="0">
              <a:solidFill>
                <a:schemeClr val="accent2">
                  <a:lumMod val="75000"/>
                </a:schemeClr>
              </a:solidFill>
              <a:latin typeface="Calibri" panose="020F0502020204030204" pitchFamily="34" charset="0"/>
              <a:cs typeface="Calibri" panose="020F0502020204030204" pitchFamily="34" charset="0"/>
            </a:endParaRPr>
          </a:p>
          <a:p>
            <a:pPr algn="just"/>
            <a:r>
              <a:rPr lang="en-GB" sz="1800" dirty="0">
                <a:solidFill>
                  <a:schemeClr val="accent2">
                    <a:lumMod val="75000"/>
                  </a:schemeClr>
                </a:solidFill>
                <a:latin typeface="Calibri" panose="020F0502020204030204" pitchFamily="34" charset="0"/>
                <a:cs typeface="Calibri" panose="020F0502020204030204" pitchFamily="34" charset="0"/>
              </a:rPr>
              <a:t>The WP4 </a:t>
            </a:r>
            <a:r>
              <a:rPr lang="en-GB" sz="1800" b="1" dirty="0">
                <a:solidFill>
                  <a:schemeClr val="accent2">
                    <a:lumMod val="75000"/>
                  </a:schemeClr>
                </a:solidFill>
                <a:latin typeface="Calibri" panose="020F0502020204030204" pitchFamily="34" charset="0"/>
                <a:cs typeface="Calibri" panose="020F0502020204030204" pitchFamily="34" charset="0"/>
              </a:rPr>
              <a:t>will be integrated by </a:t>
            </a:r>
            <a:r>
              <a:rPr lang="en-GB" sz="1800" dirty="0">
                <a:solidFill>
                  <a:schemeClr val="accent2">
                    <a:lumMod val="75000"/>
                  </a:schemeClr>
                </a:solidFill>
                <a:latin typeface="Calibri" panose="020F0502020204030204" pitchFamily="34" charset="0"/>
                <a:cs typeface="Calibri" panose="020F0502020204030204" pitchFamily="34" charset="0"/>
              </a:rPr>
              <a:t>an information / training activity led by INAPP and ANPAL for the benefit of the operators involved in the experimentation, also in order to align the information about the outcomes of the methodologies and tools developed in the previous WP1 and WP2</a:t>
            </a:r>
          </a:p>
          <a:p>
            <a:pPr marL="0" indent="0" algn="just">
              <a:buNone/>
            </a:pPr>
            <a:endParaRPr lang="en-GB" sz="1800" dirty="0">
              <a:solidFill>
                <a:schemeClr val="accent2">
                  <a:lumMod val="75000"/>
                </a:schemeClr>
              </a:solidFill>
              <a:latin typeface="Calibri" panose="020F0502020204030204" pitchFamily="34" charset="0"/>
              <a:cs typeface="Calibri" panose="020F0502020204030204" pitchFamily="34" charset="0"/>
            </a:endParaRPr>
          </a:p>
          <a:p>
            <a:pPr marL="0" indent="0" algn="just">
              <a:buNone/>
            </a:pPr>
            <a:r>
              <a:rPr lang="en-GB" b="1" dirty="0">
                <a:solidFill>
                  <a:schemeClr val="accent2">
                    <a:lumMod val="75000"/>
                  </a:schemeClr>
                </a:solidFill>
                <a:latin typeface="Calibri" panose="020F0502020204030204" pitchFamily="34" charset="0"/>
                <a:cs typeface="Calibri" panose="020F0502020204030204" pitchFamily="34" charset="0"/>
              </a:rPr>
              <a:t>Sub-activity 4.1 - </a:t>
            </a:r>
            <a:r>
              <a:rPr lang="en-GB" dirty="0">
                <a:solidFill>
                  <a:schemeClr val="accent2">
                    <a:lumMod val="75000"/>
                  </a:schemeClr>
                </a:solidFill>
                <a:latin typeface="Calibri" panose="020F0502020204030204" pitchFamily="34" charset="0"/>
                <a:cs typeface="Calibri" panose="020F0502020204030204" pitchFamily="34" charset="0"/>
              </a:rPr>
              <a:t>Analysis of existing tools to recognize and certificate skills </a:t>
            </a:r>
          </a:p>
          <a:p>
            <a:pPr marL="0" indent="0" algn="just">
              <a:buNone/>
            </a:pPr>
            <a:r>
              <a:rPr lang="en-GB" b="1" dirty="0">
                <a:solidFill>
                  <a:schemeClr val="accent2">
                    <a:lumMod val="75000"/>
                  </a:schemeClr>
                </a:solidFill>
                <a:latin typeface="Calibri" panose="020F0502020204030204" pitchFamily="34" charset="0"/>
                <a:cs typeface="Calibri" panose="020F0502020204030204" pitchFamily="34" charset="0"/>
              </a:rPr>
              <a:t>Sub-activity 4.2 - </a:t>
            </a:r>
            <a:r>
              <a:rPr lang="en-GB" dirty="0">
                <a:solidFill>
                  <a:schemeClr val="accent2">
                    <a:lumMod val="75000"/>
                  </a:schemeClr>
                </a:solidFill>
                <a:latin typeface="Calibri" panose="020F0502020204030204" pitchFamily="34" charset="0"/>
                <a:cs typeface="Calibri" panose="020F0502020204030204" pitchFamily="34" charset="0"/>
              </a:rPr>
              <a:t>Composition of a skills transparency certificate </a:t>
            </a:r>
            <a:endParaRPr lang="it-IT" dirty="0">
              <a:solidFill>
                <a:schemeClr val="accent2">
                  <a:lumMod val="75000"/>
                </a:schemeClr>
              </a:solidFill>
              <a:latin typeface="Calibri" panose="020F0502020204030204" pitchFamily="34" charset="0"/>
              <a:cs typeface="Calibri" panose="020F0502020204030204" pitchFamily="34" charset="0"/>
            </a:endParaRPr>
          </a:p>
          <a:p>
            <a:endParaRPr lang="it-IT" sz="1800" dirty="0"/>
          </a:p>
          <a:p>
            <a:endParaRPr lang="it-IT" dirty="0"/>
          </a:p>
        </p:txBody>
      </p:sp>
      <p:pic>
        <p:nvPicPr>
          <p:cNvPr id="4" name="Immagine 3">
            <a:extLst>
              <a:ext uri="{FF2B5EF4-FFF2-40B4-BE49-F238E27FC236}">
                <a16:creationId xmlns:a16="http://schemas.microsoft.com/office/drawing/2014/main" id="{D035149A-C3A0-481E-9613-F2BA2E276280}"/>
              </a:ext>
            </a:extLst>
          </p:cNvPr>
          <p:cNvPicPr>
            <a:picLocks noChangeAspect="1"/>
          </p:cNvPicPr>
          <p:nvPr/>
        </p:nvPicPr>
        <p:blipFill>
          <a:blip r:embed="rId2"/>
          <a:stretch>
            <a:fillRect/>
          </a:stretch>
        </p:blipFill>
        <p:spPr>
          <a:xfrm>
            <a:off x="289347" y="5086503"/>
            <a:ext cx="1641051" cy="1554681"/>
          </a:xfrm>
          <a:prstGeom prst="rect">
            <a:avLst/>
          </a:prstGeom>
        </p:spPr>
      </p:pic>
    </p:spTree>
    <p:extLst>
      <p:ext uri="{BB962C8B-B14F-4D97-AF65-F5344CB8AC3E}">
        <p14:creationId xmlns:p14="http://schemas.microsoft.com/office/powerpoint/2010/main" val="1348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0C483-CE8F-401F-A569-A863DA4C517A}"/>
              </a:ext>
            </a:extLst>
          </p:cNvPr>
          <p:cNvSpPr>
            <a:spLocks noGrp="1"/>
          </p:cNvSpPr>
          <p:nvPr>
            <p:ph type="title"/>
          </p:nvPr>
        </p:nvSpPr>
        <p:spPr>
          <a:xfrm>
            <a:off x="1935700" y="109760"/>
            <a:ext cx="9818150" cy="842740"/>
          </a:xfrm>
        </p:spPr>
        <p:txBody>
          <a:bodyPr>
            <a:normAutofit/>
          </a:bodyPr>
          <a:lstStyle/>
          <a:p>
            <a:r>
              <a:rPr lang="en-GB" sz="2400" b="1" dirty="0">
                <a:solidFill>
                  <a:schemeClr val="accent2">
                    <a:lumMod val="75000"/>
                  </a:schemeClr>
                </a:solidFill>
              </a:rPr>
              <a:t>WP5: DEPLOYMENT OF PERSONALIZED UPSKILLING/RESKILLING PATHWAYS FOR WORKERS</a:t>
            </a:r>
            <a:endParaRPr lang="it-IT" sz="2400" dirty="0">
              <a:solidFill>
                <a:schemeClr val="accent2">
                  <a:lumMod val="75000"/>
                </a:schemeClr>
              </a:solidFill>
            </a:endParaRPr>
          </a:p>
        </p:txBody>
      </p:sp>
      <p:sp>
        <p:nvSpPr>
          <p:cNvPr id="3" name="Segnaposto contenuto 2">
            <a:extLst>
              <a:ext uri="{FF2B5EF4-FFF2-40B4-BE49-F238E27FC236}">
                <a16:creationId xmlns:a16="http://schemas.microsoft.com/office/drawing/2014/main" id="{93D4EA03-9109-4072-9A46-283A4CB77449}"/>
              </a:ext>
            </a:extLst>
          </p:cNvPr>
          <p:cNvSpPr>
            <a:spLocks noGrp="1"/>
          </p:cNvSpPr>
          <p:nvPr>
            <p:ph idx="1"/>
          </p:nvPr>
        </p:nvSpPr>
        <p:spPr>
          <a:xfrm>
            <a:off x="2084386" y="1028698"/>
            <a:ext cx="9818149" cy="5719541"/>
          </a:xfrm>
        </p:spPr>
        <p:txBody>
          <a:bodyPr>
            <a:normAutofit fontScale="85000" lnSpcReduction="10000"/>
          </a:bodyPr>
          <a:lstStyle/>
          <a:p>
            <a:pPr algn="just"/>
            <a:r>
              <a:rPr lang="en-US" dirty="0">
                <a:solidFill>
                  <a:schemeClr val="accent2">
                    <a:lumMod val="75000"/>
                  </a:schemeClr>
                </a:solidFill>
                <a:latin typeface="Calibri" panose="020F0502020204030204" pitchFamily="34" charset="0"/>
                <a:cs typeface="Calibri" panose="020F0502020204030204" pitchFamily="34" charset="0"/>
              </a:rPr>
              <a:t>The WP provides for training sessions of the beneficiaries involved, the contents of which will be defined to fill the assessed individual skills gaps.  </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US" dirty="0">
                <a:solidFill>
                  <a:schemeClr val="accent2">
                    <a:lumMod val="75000"/>
                  </a:schemeClr>
                </a:solidFill>
                <a:latin typeface="Calibri" panose="020F0502020204030204" pitchFamily="34" charset="0"/>
                <a:cs typeface="Calibri" panose="020F0502020204030204" pitchFamily="34" charset="0"/>
              </a:rPr>
              <a:t>The action will be addressed at no less than </a:t>
            </a:r>
            <a:r>
              <a:rPr lang="en-US" b="1" dirty="0">
                <a:solidFill>
                  <a:schemeClr val="accent2">
                    <a:lumMod val="75000"/>
                  </a:schemeClr>
                </a:solidFill>
                <a:latin typeface="Calibri" panose="020F0502020204030204" pitchFamily="34" charset="0"/>
                <a:cs typeface="Calibri" panose="020F0502020204030204" pitchFamily="34" charset="0"/>
              </a:rPr>
              <a:t>300</a:t>
            </a:r>
            <a:r>
              <a:rPr lang="en-US" dirty="0">
                <a:solidFill>
                  <a:schemeClr val="accent2">
                    <a:lumMod val="75000"/>
                  </a:schemeClr>
                </a:solidFill>
                <a:latin typeface="Calibri" panose="020F0502020204030204" pitchFamily="34" charset="0"/>
                <a:cs typeface="Calibri" panose="020F0502020204030204" pitchFamily="34" charset="0"/>
              </a:rPr>
              <a:t> workers, a number that could be higher where the companies of origin allow the involvement of more employees. </a:t>
            </a:r>
          </a:p>
          <a:p>
            <a:pPr algn="just"/>
            <a:r>
              <a:rPr lang="en-US" dirty="0">
                <a:solidFill>
                  <a:schemeClr val="accent2">
                    <a:lumMod val="75000"/>
                  </a:schemeClr>
                </a:solidFill>
                <a:latin typeface="Calibri" panose="020F0502020204030204" pitchFamily="34" charset="0"/>
                <a:cs typeface="Calibri" panose="020F0502020204030204" pitchFamily="34" charset="0"/>
              </a:rPr>
              <a:t>It should also be noted that although the sectors identified at the design stage are essentially manufacturing and services, it is not excluded that - as a result of a sectorial needs analysis - other sectors can be considered as a pool for the recruitment of beneficiaries. </a:t>
            </a:r>
          </a:p>
          <a:p>
            <a:pPr algn="just"/>
            <a:r>
              <a:rPr lang="en-US" dirty="0">
                <a:solidFill>
                  <a:schemeClr val="accent2">
                    <a:lumMod val="75000"/>
                  </a:schemeClr>
                </a:solidFill>
                <a:latin typeface="Calibri" panose="020F0502020204030204" pitchFamily="34" charset="0"/>
                <a:cs typeface="Calibri" panose="020F0502020204030204" pitchFamily="34" charset="0"/>
              </a:rPr>
              <a:t>The sectorial origin of workers has an impact on the personalization and adaptation of the training offer to beneficiaries’ individual needs.  </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US" dirty="0">
                <a:solidFill>
                  <a:schemeClr val="accent2">
                    <a:lumMod val="75000"/>
                  </a:schemeClr>
                </a:solidFill>
                <a:latin typeface="Calibri" panose="020F0502020204030204" pitchFamily="34" charset="0"/>
                <a:cs typeface="Calibri" panose="020F0502020204030204" pitchFamily="34" charset="0"/>
              </a:rPr>
              <a:t>The training activities will be carried out as defined and shared in the personalized training paths, with reference to the Units of expected learning outcomes identified above all - but not only – relatively to basic digital skills</a:t>
            </a:r>
            <a:r>
              <a:rPr lang="it-IT" dirty="0">
                <a:solidFill>
                  <a:schemeClr val="accent2">
                    <a:lumMod val="75000"/>
                  </a:schemeClr>
                </a:solidFill>
                <a:latin typeface="Calibri" panose="020F0502020204030204" pitchFamily="34" charset="0"/>
                <a:cs typeface="Calibri" panose="020F0502020204030204" pitchFamily="34" charset="0"/>
              </a:rPr>
              <a:t>.</a:t>
            </a:r>
          </a:p>
          <a:p>
            <a:pPr algn="just"/>
            <a:r>
              <a:rPr lang="en-GB" dirty="0">
                <a:solidFill>
                  <a:schemeClr val="accent2">
                    <a:lumMod val="75000"/>
                  </a:schemeClr>
                </a:solidFill>
                <a:latin typeface="Calibri" panose="020F0502020204030204" pitchFamily="34" charset="0"/>
                <a:cs typeface="Calibri" panose="020F0502020204030204" pitchFamily="34" charset="0"/>
              </a:rPr>
              <a:t>The delivery of the Skills Transparency Certificate to each learner involved and, at the end of the training path, of a certification for acquired learning outcomes will facilitate the portability and the recognition in case of sectorial or territorial mobility of the worker. </a:t>
            </a:r>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dirty="0">
                <a:solidFill>
                  <a:schemeClr val="accent2">
                    <a:lumMod val="75000"/>
                  </a:schemeClr>
                </a:solidFill>
                <a:latin typeface="Calibri" panose="020F0502020204030204" pitchFamily="34" charset="0"/>
                <a:cs typeface="Calibri" panose="020F0502020204030204" pitchFamily="34" charset="0"/>
              </a:rPr>
              <a:t>Full consideration of diverse cognitive styles, adapting didactical methodologies, learning settings and didactical tools to the individual characteristics (trainability).</a:t>
            </a:r>
          </a:p>
          <a:p>
            <a:pPr marL="0" indent="0" algn="just">
              <a:buNone/>
            </a:pPr>
            <a:endParaRPr lang="it-IT" dirty="0">
              <a:solidFill>
                <a:schemeClr val="accent2">
                  <a:lumMod val="75000"/>
                </a:schemeClr>
              </a:solidFill>
              <a:latin typeface="Calibri" panose="020F0502020204030204" pitchFamily="34" charset="0"/>
              <a:cs typeface="Calibri" panose="020F0502020204030204" pitchFamily="34" charset="0"/>
            </a:endParaRPr>
          </a:p>
          <a:p>
            <a:pPr marL="0" indent="0" algn="just">
              <a:buNone/>
            </a:pPr>
            <a:r>
              <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5.1 - </a:t>
            </a:r>
            <a:r>
              <a:rPr lang="en-GB"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Skills assessment of selected workers and recognition/validation of prior learning</a:t>
            </a:r>
            <a:endParaRPr lang="it-IT" sz="2400"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5.2 - </a:t>
            </a:r>
            <a:r>
              <a:rPr lang="en-GB"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Definition of personalized training paths according to individual skills gap and newly standardized skills requirements AND definition (where possible) of homogeneous training class-groups</a:t>
            </a:r>
            <a:endParaRPr lang="it-IT" sz="2400"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US" b="1" dirty="0">
                <a:solidFill>
                  <a:schemeClr val="accent2">
                    <a:lumMod val="75000"/>
                  </a:schemeClr>
                </a:solidFill>
                <a:latin typeface="Calibri" panose="020F0502020204030204" pitchFamily="34" charset="0"/>
                <a:cs typeface="Calibri" panose="020F0502020204030204" pitchFamily="34" charset="0"/>
              </a:rPr>
              <a:t>Sub-activity 5.3 - </a:t>
            </a:r>
            <a:r>
              <a:rPr lang="en-US" dirty="0">
                <a:solidFill>
                  <a:schemeClr val="accent2">
                    <a:lumMod val="75000"/>
                  </a:schemeClr>
                </a:solidFill>
                <a:latin typeface="Calibri" panose="020F0502020204030204" pitchFamily="34" charset="0"/>
                <a:cs typeface="Calibri" panose="020F0502020204030204" pitchFamily="34" charset="0"/>
              </a:rPr>
              <a:t>Upskilling/reskilling pathways delivery </a:t>
            </a:r>
          </a:p>
          <a:p>
            <a:endParaRPr lang="it-IT" dirty="0"/>
          </a:p>
        </p:txBody>
      </p:sp>
      <p:pic>
        <p:nvPicPr>
          <p:cNvPr id="4" name="Immagine 3">
            <a:extLst>
              <a:ext uri="{FF2B5EF4-FFF2-40B4-BE49-F238E27FC236}">
                <a16:creationId xmlns:a16="http://schemas.microsoft.com/office/drawing/2014/main" id="{A8985E9D-0A77-4330-AB8F-B5DBDCEAB2EC}"/>
              </a:ext>
            </a:extLst>
          </p:cNvPr>
          <p:cNvPicPr>
            <a:picLocks noChangeAspect="1"/>
          </p:cNvPicPr>
          <p:nvPr/>
        </p:nvPicPr>
        <p:blipFill>
          <a:blip r:embed="rId2"/>
          <a:stretch>
            <a:fillRect/>
          </a:stretch>
        </p:blipFill>
        <p:spPr>
          <a:xfrm>
            <a:off x="217508" y="5193558"/>
            <a:ext cx="1641051" cy="1554681"/>
          </a:xfrm>
          <a:prstGeom prst="rect">
            <a:avLst/>
          </a:prstGeom>
        </p:spPr>
      </p:pic>
    </p:spTree>
    <p:extLst>
      <p:ext uri="{BB962C8B-B14F-4D97-AF65-F5344CB8AC3E}">
        <p14:creationId xmlns:p14="http://schemas.microsoft.com/office/powerpoint/2010/main" val="3042944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F63C4-554B-48BA-82B4-DD36C3202E21}"/>
              </a:ext>
            </a:extLst>
          </p:cNvPr>
          <p:cNvSpPr>
            <a:spLocks noGrp="1"/>
          </p:cNvSpPr>
          <p:nvPr>
            <p:ph type="title"/>
          </p:nvPr>
        </p:nvSpPr>
        <p:spPr>
          <a:xfrm>
            <a:off x="1849975" y="306333"/>
            <a:ext cx="9808625" cy="912867"/>
          </a:xfrm>
        </p:spPr>
        <p:txBody>
          <a:bodyPr>
            <a:noAutofit/>
          </a:bodyPr>
          <a:lstStyle/>
          <a:p>
            <a:r>
              <a:rPr lang="it-IT" sz="2800" b="1" dirty="0">
                <a:solidFill>
                  <a:schemeClr val="accent2">
                    <a:lumMod val="75000"/>
                  </a:schemeClr>
                </a:solidFill>
              </a:rPr>
              <a:t>WP6: </a:t>
            </a:r>
            <a:r>
              <a:rPr lang="en-GB" sz="2800" b="1" dirty="0">
                <a:solidFill>
                  <a:schemeClr val="accent2">
                    <a:lumMod val="75000"/>
                  </a:schemeClr>
                </a:solidFill>
              </a:rPr>
              <a:t>PROCESSES OF  RECOGNITION/CERTIFICATION OF ACQUIRED SKILLS BY TRAINED WORKERS</a:t>
            </a:r>
            <a:endParaRPr lang="it-IT" sz="2800" dirty="0">
              <a:solidFill>
                <a:schemeClr val="accent2">
                  <a:lumMod val="75000"/>
                </a:schemeClr>
              </a:solidFill>
            </a:endParaRPr>
          </a:p>
        </p:txBody>
      </p:sp>
      <p:sp>
        <p:nvSpPr>
          <p:cNvPr id="3" name="Segnaposto contenuto 2">
            <a:extLst>
              <a:ext uri="{FF2B5EF4-FFF2-40B4-BE49-F238E27FC236}">
                <a16:creationId xmlns:a16="http://schemas.microsoft.com/office/drawing/2014/main" id="{2133AAAC-D53E-4CD3-9E99-84867238886C}"/>
              </a:ext>
            </a:extLst>
          </p:cNvPr>
          <p:cNvSpPr>
            <a:spLocks noGrp="1"/>
          </p:cNvSpPr>
          <p:nvPr>
            <p:ph idx="1"/>
          </p:nvPr>
        </p:nvSpPr>
        <p:spPr>
          <a:xfrm>
            <a:off x="1849975" y="1943100"/>
            <a:ext cx="9723437" cy="3777622"/>
          </a:xfrm>
        </p:spPr>
        <p:txBody>
          <a:bodyPr/>
          <a:lstStyle/>
          <a:p>
            <a:pPr marL="0" indent="0">
              <a:buNone/>
            </a:pPr>
            <a:endParaRPr lang="en-GB" b="1" dirty="0"/>
          </a:p>
          <a:p>
            <a:pPr marL="0" indent="0">
              <a:buNone/>
            </a:pPr>
            <a:endParaRPr lang="en-GB" b="1" dirty="0"/>
          </a:p>
          <a:p>
            <a:endParaRPr lang="it-IT" dirty="0"/>
          </a:p>
        </p:txBody>
      </p:sp>
      <p:sp>
        <p:nvSpPr>
          <p:cNvPr id="5" name="CasellaDiTesto 4">
            <a:extLst>
              <a:ext uri="{FF2B5EF4-FFF2-40B4-BE49-F238E27FC236}">
                <a16:creationId xmlns:a16="http://schemas.microsoft.com/office/drawing/2014/main" id="{FB7C129E-B6C8-4F28-B58A-E834749503E8}"/>
              </a:ext>
            </a:extLst>
          </p:cNvPr>
          <p:cNvSpPr txBox="1"/>
          <p:nvPr/>
        </p:nvSpPr>
        <p:spPr>
          <a:xfrm>
            <a:off x="2044443" y="1359429"/>
            <a:ext cx="9334500" cy="5878532"/>
          </a:xfrm>
          <a:prstGeom prst="rect">
            <a:avLst/>
          </a:prstGeom>
          <a:noFill/>
        </p:spPr>
        <p:txBody>
          <a:bodyPr wrap="square">
            <a:spAutoFit/>
          </a:bodyPr>
          <a:lstStyle/>
          <a:p>
            <a:pPr algn="just"/>
            <a:r>
              <a:rPr lang="en-GB" dirty="0">
                <a:solidFill>
                  <a:schemeClr val="accent2">
                    <a:lumMod val="75000"/>
                  </a:schemeClr>
                </a:solidFill>
                <a:latin typeface="Calibri" panose="020F0502020204030204" pitchFamily="34" charset="0"/>
                <a:cs typeface="Calibri" panose="020F0502020204030204" pitchFamily="34" charset="0"/>
              </a:rPr>
              <a:t>The WP concludes the experimentation of the intervention which included the training action between the phases of skills audit and those of valorisation of the skills acquired at the end of training. </a:t>
            </a:r>
          </a:p>
          <a:p>
            <a:pPr algn="just"/>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b="1" dirty="0">
                <a:solidFill>
                  <a:schemeClr val="accent2">
                    <a:lumMod val="75000"/>
                  </a:schemeClr>
                </a:solidFill>
                <a:latin typeface="Calibri" panose="020F0502020204030204" pitchFamily="34" charset="0"/>
                <a:cs typeface="Calibri" panose="020F0502020204030204" pitchFamily="34" charset="0"/>
              </a:rPr>
              <a:t>The objective is two-fold</a:t>
            </a:r>
            <a:r>
              <a:rPr lang="en-GB" dirty="0">
                <a:solidFill>
                  <a:schemeClr val="accent2">
                    <a:lumMod val="75000"/>
                  </a:schemeClr>
                </a:solidFill>
                <a:latin typeface="Calibri" panose="020F0502020204030204" pitchFamily="34" charset="0"/>
                <a:cs typeface="Calibri" panose="020F0502020204030204" pitchFamily="34" charset="0"/>
              </a:rPr>
              <a:t>: </a:t>
            </a:r>
          </a:p>
          <a:p>
            <a:pPr algn="just"/>
            <a:endParaRPr lang="en-GB" dirty="0">
              <a:solidFill>
                <a:schemeClr val="accent2">
                  <a:lumMod val="75000"/>
                </a:schemeClr>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
            </a:pPr>
            <a:r>
              <a:rPr lang="en-GB" b="1" dirty="0">
                <a:solidFill>
                  <a:schemeClr val="accent2">
                    <a:lumMod val="75000"/>
                  </a:schemeClr>
                </a:solidFill>
                <a:latin typeface="Calibri" panose="020F0502020204030204" pitchFamily="34" charset="0"/>
                <a:cs typeface="Calibri" panose="020F0502020204030204" pitchFamily="34" charset="0"/>
              </a:rPr>
              <a:t>first</a:t>
            </a:r>
            <a:r>
              <a:rPr lang="en-GB" dirty="0">
                <a:solidFill>
                  <a:schemeClr val="accent2">
                    <a:lumMod val="75000"/>
                  </a:schemeClr>
                </a:solidFill>
                <a:latin typeface="Calibri" panose="020F0502020204030204" pitchFamily="34" charset="0"/>
                <a:cs typeface="Calibri" panose="020F0502020204030204" pitchFamily="34" charset="0"/>
              </a:rPr>
              <a:t>, to ensure that involved workers get the maximum benefit from participation in the project, guaranteeing them not only the acquisition of those useful and functional skills to progress in their professional career in the firm with better opportunities for inclusion in new production processes, but also </a:t>
            </a:r>
            <a:r>
              <a:rPr lang="en-GB" b="1" dirty="0">
                <a:solidFill>
                  <a:schemeClr val="accent2">
                    <a:lumMod val="75000"/>
                  </a:schemeClr>
                </a:solidFill>
                <a:latin typeface="Calibri" panose="020F0502020204030204" pitchFamily="34" charset="0"/>
                <a:cs typeface="Calibri" panose="020F0502020204030204" pitchFamily="34" charset="0"/>
              </a:rPr>
              <a:t>the provision of a certificate </a:t>
            </a:r>
            <a:r>
              <a:rPr lang="en-GB" dirty="0">
                <a:solidFill>
                  <a:schemeClr val="accent2">
                    <a:lumMod val="75000"/>
                  </a:schemeClr>
                </a:solidFill>
                <a:latin typeface="Calibri" panose="020F0502020204030204" pitchFamily="34" charset="0"/>
                <a:cs typeface="Calibri" panose="020F0502020204030204" pitchFamily="34" charset="0"/>
              </a:rPr>
              <a:t>which, in perspective, can support the acquisition of a higher level of professional qualification;</a:t>
            </a:r>
            <a:endParaRPr lang="it-IT" dirty="0">
              <a:solidFill>
                <a:schemeClr val="accent2">
                  <a:lumMod val="75000"/>
                </a:schemeClr>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
            </a:pPr>
            <a:r>
              <a:rPr lang="en-GB" b="1" dirty="0">
                <a:solidFill>
                  <a:schemeClr val="accent2">
                    <a:lumMod val="75000"/>
                  </a:schemeClr>
                </a:solidFill>
                <a:latin typeface="Calibri" panose="020F0502020204030204" pitchFamily="34" charset="0"/>
                <a:cs typeface="Calibri" panose="020F0502020204030204" pitchFamily="34" charset="0"/>
              </a:rPr>
              <a:t>secondly</a:t>
            </a:r>
            <a:r>
              <a:rPr lang="en-GB" dirty="0">
                <a:solidFill>
                  <a:schemeClr val="accent2">
                    <a:lumMod val="75000"/>
                  </a:schemeClr>
                </a:solidFill>
                <a:latin typeface="Calibri" panose="020F0502020204030204" pitchFamily="34" charset="0"/>
                <a:cs typeface="Calibri" panose="020F0502020204030204" pitchFamily="34" charset="0"/>
              </a:rPr>
              <a:t>, to demonstrate the effectiveness of an integrated intervention, fully compliant with quality standards and consistent with the procedures established by a legislation that still needs to be fully implemented.</a:t>
            </a:r>
          </a:p>
          <a:p>
            <a:pPr algn="just"/>
            <a:endParaRPr lang="it-IT" dirty="0">
              <a:solidFill>
                <a:schemeClr val="accent2">
                  <a:lumMod val="75000"/>
                </a:schemeClr>
              </a:solidFill>
              <a:latin typeface="Calibri" panose="020F0502020204030204" pitchFamily="34" charset="0"/>
              <a:cs typeface="Calibri" panose="020F0502020204030204" pitchFamily="34" charset="0"/>
            </a:endParaRPr>
          </a:p>
          <a:p>
            <a:pPr algn="just"/>
            <a:r>
              <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6.1 - Assessment testing to validate the LO of trained workers </a:t>
            </a:r>
          </a:p>
          <a:p>
            <a:pPr algn="just"/>
            <a:endPar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n-GB"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6.2 - Delivery of the skills transparency certificate</a:t>
            </a:r>
            <a:endParaRPr lang="it-IT"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algn="just"/>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GB" sz="1600" dirty="0">
              <a:latin typeface="Calibri" panose="020F0502020204030204" pitchFamily="34" charset="0"/>
              <a:cs typeface="Calibri" panose="020F0502020204030204" pitchFamily="34" charset="0"/>
            </a:endParaRPr>
          </a:p>
          <a:p>
            <a:pPr algn="just"/>
            <a:endParaRPr lang="it-IT" sz="1600" dirty="0">
              <a:latin typeface="Calibri" panose="020F0502020204030204" pitchFamily="34" charset="0"/>
              <a:cs typeface="Calibri" panose="020F0502020204030204" pitchFamily="34" charset="0"/>
            </a:endParaRPr>
          </a:p>
        </p:txBody>
      </p:sp>
      <p:pic>
        <p:nvPicPr>
          <p:cNvPr id="6" name="Immagine 5">
            <a:extLst>
              <a:ext uri="{FF2B5EF4-FFF2-40B4-BE49-F238E27FC236}">
                <a16:creationId xmlns:a16="http://schemas.microsoft.com/office/drawing/2014/main" id="{BC5E4F6F-C514-4426-B850-52C1A5CC98F1}"/>
              </a:ext>
            </a:extLst>
          </p:cNvPr>
          <p:cNvPicPr>
            <a:picLocks noChangeAspect="1"/>
          </p:cNvPicPr>
          <p:nvPr/>
        </p:nvPicPr>
        <p:blipFill>
          <a:blip r:embed="rId2"/>
          <a:stretch>
            <a:fillRect/>
          </a:stretch>
        </p:blipFill>
        <p:spPr>
          <a:xfrm>
            <a:off x="306158" y="5233962"/>
            <a:ext cx="1641051" cy="1554681"/>
          </a:xfrm>
          <a:prstGeom prst="rect">
            <a:avLst/>
          </a:prstGeom>
        </p:spPr>
      </p:pic>
    </p:spTree>
    <p:extLst>
      <p:ext uri="{BB962C8B-B14F-4D97-AF65-F5344CB8AC3E}">
        <p14:creationId xmlns:p14="http://schemas.microsoft.com/office/powerpoint/2010/main" val="333062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2D9EBD-B72E-4F47-8927-41BD963CA42E}"/>
              </a:ext>
            </a:extLst>
          </p:cNvPr>
          <p:cNvSpPr>
            <a:spLocks noGrp="1"/>
          </p:cNvSpPr>
          <p:nvPr>
            <p:ph type="title"/>
          </p:nvPr>
        </p:nvSpPr>
        <p:spPr>
          <a:xfrm>
            <a:off x="1849975" y="176435"/>
            <a:ext cx="9999125" cy="652240"/>
          </a:xfrm>
        </p:spPr>
        <p:txBody>
          <a:bodyPr>
            <a:normAutofit/>
          </a:bodyPr>
          <a:lstStyle/>
          <a:p>
            <a:r>
              <a:rPr lang="en-US" sz="3200" b="1" dirty="0">
                <a:solidFill>
                  <a:schemeClr val="accent2">
                    <a:lumMod val="75000"/>
                  </a:schemeClr>
                </a:solidFill>
              </a:rPr>
              <a:t>WP7: PROJECT MANAGEMENT AND GOVERNANCE</a:t>
            </a:r>
            <a:endParaRPr lang="it-IT" sz="3200" dirty="0">
              <a:solidFill>
                <a:schemeClr val="accent2">
                  <a:lumMod val="75000"/>
                </a:schemeClr>
              </a:solidFill>
            </a:endParaRPr>
          </a:p>
        </p:txBody>
      </p:sp>
      <p:sp>
        <p:nvSpPr>
          <p:cNvPr id="3" name="Segnaposto contenuto 2">
            <a:extLst>
              <a:ext uri="{FF2B5EF4-FFF2-40B4-BE49-F238E27FC236}">
                <a16:creationId xmlns:a16="http://schemas.microsoft.com/office/drawing/2014/main" id="{83E05C04-EA73-427C-88C5-96808EE21764}"/>
              </a:ext>
            </a:extLst>
          </p:cNvPr>
          <p:cNvSpPr>
            <a:spLocks noGrp="1"/>
          </p:cNvSpPr>
          <p:nvPr>
            <p:ph idx="1"/>
          </p:nvPr>
        </p:nvSpPr>
        <p:spPr>
          <a:xfrm>
            <a:off x="2084387" y="913173"/>
            <a:ext cx="8915400" cy="4292509"/>
          </a:xfrm>
        </p:spPr>
        <p:txBody>
          <a:bodyPr/>
          <a:lstStyle/>
          <a:p>
            <a:pPr marL="0" indent="0">
              <a:buNone/>
            </a:pPr>
            <a:r>
              <a:rPr lang="en-GB" sz="2400" b="1" dirty="0">
                <a:solidFill>
                  <a:schemeClr val="accent2">
                    <a:lumMod val="75000"/>
                  </a:schemeClr>
                </a:solidFill>
                <a:latin typeface="Calibri" panose="020F0502020204030204" pitchFamily="34" charset="0"/>
                <a:cs typeface="Calibri" panose="020F0502020204030204" pitchFamily="34" charset="0"/>
              </a:rPr>
              <a:t>Sub-activity 7.1 -  Administrative MGT, development of guidelines for project MGT and internal communication tools, internal monitoring and evaluation, Risk MGT.</a:t>
            </a:r>
          </a:p>
          <a:p>
            <a:pPr marL="0" indent="0">
              <a:buNone/>
            </a:pPr>
            <a:r>
              <a:rPr lang="en-GB" sz="2400" b="1" dirty="0">
                <a:solidFill>
                  <a:schemeClr val="accent2">
                    <a:lumMod val="75000"/>
                  </a:schemeClr>
                </a:solidFill>
                <a:latin typeface="Calibri" panose="020F0502020204030204" pitchFamily="34" charset="0"/>
                <a:cs typeface="Calibri" panose="020F0502020204030204" pitchFamily="34" charset="0"/>
              </a:rPr>
              <a:t>Sub-activity 7.2 - Drafting progress and final</a:t>
            </a:r>
            <a:r>
              <a:rPr lang="en-GB" sz="2400" dirty="0">
                <a:solidFill>
                  <a:schemeClr val="accent2">
                    <a:lumMod val="75000"/>
                  </a:schemeClr>
                </a:solidFill>
                <a:latin typeface="Calibri" panose="020F0502020204030204" pitchFamily="34" charset="0"/>
                <a:cs typeface="Calibri" panose="020F0502020204030204" pitchFamily="34" charset="0"/>
              </a:rPr>
              <a:t> </a:t>
            </a:r>
            <a:r>
              <a:rPr lang="en-GB" sz="2400" b="1" dirty="0">
                <a:solidFill>
                  <a:schemeClr val="accent2">
                    <a:lumMod val="75000"/>
                  </a:schemeClr>
                </a:solidFill>
                <a:latin typeface="Calibri" panose="020F0502020204030204" pitchFamily="34" charset="0"/>
                <a:cs typeface="Calibri" panose="020F0502020204030204" pitchFamily="34" charset="0"/>
              </a:rPr>
              <a:t>Reports</a:t>
            </a:r>
            <a:endParaRPr lang="it-IT"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GB" sz="2400" b="1" dirty="0">
                <a:solidFill>
                  <a:schemeClr val="accent2">
                    <a:lumMod val="75000"/>
                  </a:schemeClr>
                </a:solidFill>
                <a:latin typeface="Calibri" panose="020F0502020204030204" pitchFamily="34" charset="0"/>
                <a:cs typeface="Calibri" panose="020F0502020204030204" pitchFamily="34" charset="0"/>
              </a:rPr>
              <a:t>Sub-activity 7.3 - Steering committee: role activities and meetings</a:t>
            </a:r>
            <a:endParaRPr lang="it-IT"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GB" sz="2400" b="1" dirty="0">
                <a:solidFill>
                  <a:schemeClr val="accent2">
                    <a:lumMod val="75000"/>
                  </a:schemeClr>
                </a:solidFill>
                <a:latin typeface="Calibri" panose="020F0502020204030204" pitchFamily="34" charset="0"/>
                <a:cs typeface="Calibri" panose="020F0502020204030204" pitchFamily="34" charset="0"/>
              </a:rPr>
              <a:t>Sub-activity 7.4 - Technical Scientific Committee: role activities and meetings</a:t>
            </a:r>
            <a:endParaRPr lang="it-IT"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it-IT" dirty="0" err="1">
                <a:solidFill>
                  <a:schemeClr val="accent2">
                    <a:lumMod val="75000"/>
                  </a:schemeClr>
                </a:solidFill>
                <a:latin typeface="Calibri" panose="020F0502020204030204" pitchFamily="34" charset="0"/>
                <a:cs typeface="Calibri" panose="020F0502020204030204" pitchFamily="34" charset="0"/>
              </a:rPr>
              <a:t>Expected</a:t>
            </a:r>
            <a:r>
              <a:rPr lang="it-IT" dirty="0">
                <a:solidFill>
                  <a:schemeClr val="accent2">
                    <a:lumMod val="75000"/>
                  </a:schemeClr>
                </a:solidFill>
                <a:latin typeface="Calibri" panose="020F0502020204030204" pitchFamily="34" charset="0"/>
                <a:cs typeface="Calibri" panose="020F0502020204030204" pitchFamily="34" charset="0"/>
              </a:rPr>
              <a:t> outputs/deliverable</a:t>
            </a:r>
          </a:p>
        </p:txBody>
      </p:sp>
      <p:sp>
        <p:nvSpPr>
          <p:cNvPr id="5" name="CasellaDiTesto 4">
            <a:extLst>
              <a:ext uri="{FF2B5EF4-FFF2-40B4-BE49-F238E27FC236}">
                <a16:creationId xmlns:a16="http://schemas.microsoft.com/office/drawing/2014/main" id="{E5410483-3202-46F3-8D7F-D7ACDFD21355}"/>
              </a:ext>
            </a:extLst>
          </p:cNvPr>
          <p:cNvSpPr txBox="1"/>
          <p:nvPr/>
        </p:nvSpPr>
        <p:spPr>
          <a:xfrm>
            <a:off x="2084387" y="4470815"/>
            <a:ext cx="6096000" cy="1846659"/>
          </a:xfrm>
          <a:prstGeom prst="rect">
            <a:avLst/>
          </a:prstGeom>
          <a:noFill/>
        </p:spPr>
        <p:txBody>
          <a:bodyPr wrap="square">
            <a:spAutoFit/>
          </a:bodyPr>
          <a:lstStyle/>
          <a:p>
            <a:r>
              <a:rPr lang="en-US" sz="1600" dirty="0">
                <a:solidFill>
                  <a:schemeClr val="accent2">
                    <a:lumMod val="75000"/>
                  </a:schemeClr>
                </a:solidFill>
                <a:latin typeface="Calibri" panose="020F0502020204030204" pitchFamily="34" charset="0"/>
                <a:cs typeface="Calibri" panose="020F0502020204030204" pitchFamily="34" charset="0"/>
              </a:rPr>
              <a:t>D7.1 Quality Plan</a:t>
            </a:r>
          </a:p>
          <a:p>
            <a:r>
              <a:rPr lang="en-US" sz="1600" dirty="0">
                <a:solidFill>
                  <a:schemeClr val="accent2">
                    <a:lumMod val="75000"/>
                  </a:schemeClr>
                </a:solidFill>
                <a:latin typeface="Calibri" panose="020F0502020204030204" pitchFamily="34" charset="0"/>
                <a:cs typeface="Calibri" panose="020F0502020204030204" pitchFamily="34" charset="0"/>
              </a:rPr>
              <a:t>D7.2 Risk assessment Chart</a:t>
            </a:r>
          </a:p>
          <a:p>
            <a:r>
              <a:rPr lang="en-US" sz="1600" dirty="0">
                <a:solidFill>
                  <a:schemeClr val="accent2">
                    <a:lumMod val="75000"/>
                  </a:schemeClr>
                </a:solidFill>
                <a:latin typeface="Calibri" panose="020F0502020204030204" pitchFamily="34" charset="0"/>
                <a:cs typeface="Calibri" panose="020F0502020204030204" pitchFamily="34" charset="0"/>
              </a:rPr>
              <a:t>D7.3 Monitoring/evaluation Plan</a:t>
            </a:r>
          </a:p>
          <a:p>
            <a:r>
              <a:rPr lang="en-US" sz="1600" dirty="0">
                <a:solidFill>
                  <a:schemeClr val="accent2">
                    <a:lumMod val="75000"/>
                  </a:schemeClr>
                </a:solidFill>
                <a:latin typeface="Calibri" panose="020F0502020204030204" pitchFamily="34" charset="0"/>
                <a:cs typeface="Calibri" panose="020F0502020204030204" pitchFamily="34" charset="0"/>
              </a:rPr>
              <a:t>D7.4 Progress Report</a:t>
            </a:r>
          </a:p>
          <a:p>
            <a:r>
              <a:rPr lang="en-US" sz="1600" dirty="0">
                <a:solidFill>
                  <a:schemeClr val="accent2">
                    <a:lumMod val="75000"/>
                  </a:schemeClr>
                </a:solidFill>
                <a:latin typeface="Calibri" panose="020F0502020204030204" pitchFamily="34" charset="0"/>
                <a:cs typeface="Calibri" panose="020F0502020204030204" pitchFamily="34" charset="0"/>
              </a:rPr>
              <a:t>D7.5 Final Report</a:t>
            </a:r>
          </a:p>
          <a:p>
            <a:r>
              <a:rPr lang="en-US" sz="1600" dirty="0">
                <a:solidFill>
                  <a:schemeClr val="accent2">
                    <a:lumMod val="75000"/>
                  </a:schemeClr>
                </a:solidFill>
                <a:latin typeface="Calibri" panose="020F0502020204030204" pitchFamily="34" charset="0"/>
                <a:cs typeface="Calibri" panose="020F0502020204030204" pitchFamily="34" charset="0"/>
              </a:rPr>
              <a:t>D7.6 6 steering committee meetings</a:t>
            </a:r>
          </a:p>
          <a:p>
            <a:r>
              <a:rPr lang="en-US" sz="1600" dirty="0">
                <a:solidFill>
                  <a:schemeClr val="accent2">
                    <a:lumMod val="75000"/>
                  </a:schemeClr>
                </a:solidFill>
                <a:latin typeface="Calibri" panose="020F0502020204030204" pitchFamily="34" charset="0"/>
                <a:cs typeface="Calibri" panose="020F0502020204030204" pitchFamily="34" charset="0"/>
              </a:rPr>
              <a:t>D7.7 6 technical Scientific Committee meetings</a:t>
            </a:r>
          </a:p>
        </p:txBody>
      </p:sp>
      <p:pic>
        <p:nvPicPr>
          <p:cNvPr id="6" name="Immagine 5">
            <a:extLst>
              <a:ext uri="{FF2B5EF4-FFF2-40B4-BE49-F238E27FC236}">
                <a16:creationId xmlns:a16="http://schemas.microsoft.com/office/drawing/2014/main" id="{4521BD83-2F58-4E0A-AC22-85CDDEB9B2C4}"/>
              </a:ext>
            </a:extLst>
          </p:cNvPr>
          <p:cNvPicPr>
            <a:picLocks noChangeAspect="1"/>
          </p:cNvPicPr>
          <p:nvPr/>
        </p:nvPicPr>
        <p:blipFill>
          <a:blip r:embed="rId2"/>
          <a:stretch>
            <a:fillRect/>
          </a:stretch>
        </p:blipFill>
        <p:spPr>
          <a:xfrm>
            <a:off x="283496" y="5205682"/>
            <a:ext cx="1641051" cy="1554681"/>
          </a:xfrm>
          <a:prstGeom prst="rect">
            <a:avLst/>
          </a:prstGeom>
        </p:spPr>
      </p:pic>
    </p:spTree>
    <p:extLst>
      <p:ext uri="{BB962C8B-B14F-4D97-AF65-F5344CB8AC3E}">
        <p14:creationId xmlns:p14="http://schemas.microsoft.com/office/powerpoint/2010/main" val="2560246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AA4B5-4A64-4A2E-9541-2491F5C6F89A}"/>
              </a:ext>
            </a:extLst>
          </p:cNvPr>
          <p:cNvSpPr>
            <a:spLocks noGrp="1"/>
          </p:cNvSpPr>
          <p:nvPr>
            <p:ph type="title"/>
          </p:nvPr>
        </p:nvSpPr>
        <p:spPr>
          <a:xfrm>
            <a:off x="1792825" y="185960"/>
            <a:ext cx="9894350" cy="918940"/>
          </a:xfrm>
        </p:spPr>
        <p:txBody>
          <a:bodyPr>
            <a:normAutofit fontScale="90000"/>
          </a:bodyPr>
          <a:lstStyle/>
          <a:p>
            <a:r>
              <a:rPr lang="en-GB" sz="2800" b="1" dirty="0">
                <a:solidFill>
                  <a:schemeClr val="accent2">
                    <a:lumMod val="75000"/>
                  </a:schemeClr>
                </a:solidFill>
              </a:rPr>
              <a:t>WP8: DISSEMINATION OF PROJECT OUTPUTS, OUTCOMES AND RESULTS</a:t>
            </a:r>
            <a:endParaRPr lang="it-IT" sz="2800" dirty="0">
              <a:solidFill>
                <a:schemeClr val="accent2">
                  <a:lumMod val="75000"/>
                </a:schemeClr>
              </a:solidFill>
            </a:endParaRPr>
          </a:p>
        </p:txBody>
      </p:sp>
      <p:sp>
        <p:nvSpPr>
          <p:cNvPr id="3" name="Segnaposto contenuto 2">
            <a:extLst>
              <a:ext uri="{FF2B5EF4-FFF2-40B4-BE49-F238E27FC236}">
                <a16:creationId xmlns:a16="http://schemas.microsoft.com/office/drawing/2014/main" id="{E1878D4A-764F-42C7-B7B3-254C71D2C9AA}"/>
              </a:ext>
            </a:extLst>
          </p:cNvPr>
          <p:cNvSpPr>
            <a:spLocks noGrp="1"/>
          </p:cNvSpPr>
          <p:nvPr>
            <p:ph idx="1"/>
          </p:nvPr>
        </p:nvSpPr>
        <p:spPr>
          <a:xfrm>
            <a:off x="1893886" y="1214659"/>
            <a:ext cx="10031413" cy="5457381"/>
          </a:xfrm>
        </p:spPr>
        <p:txBody>
          <a:bodyPr>
            <a:normAutofit fontScale="62500" lnSpcReduction="20000"/>
          </a:bodyPr>
          <a:lstStyle/>
          <a:p>
            <a:pPr algn="just">
              <a:lnSpc>
                <a:spcPct val="115000"/>
              </a:lnSpc>
              <a:spcAft>
                <a:spcPts val="0"/>
              </a:spcAft>
            </a:pP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This work package contributes </a:t>
            </a:r>
            <a:r>
              <a:rPr lang="en-US" sz="1800"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to informing stakeholders </a:t>
            </a: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on the activities carried out within the action, systematizing and disseminating deliverables and, in so doing,:</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61950" indent="0" algn="just">
              <a:lnSpc>
                <a:spcPct val="115000"/>
              </a:lnSpc>
              <a:spcAft>
                <a:spcPts val="0"/>
              </a:spcAft>
              <a:buNone/>
            </a:pP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 raising the awareness among relevant stakeholders on the UP and how they can directly contribute to its implementation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61950" indent="0" algn="just">
              <a:lnSpc>
                <a:spcPct val="115000"/>
              </a:lnSpc>
              <a:spcAft>
                <a:spcPts val="0"/>
              </a:spcAft>
              <a:buNone/>
            </a:pP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 improving their capacity to implement UP Recommendation;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61950" indent="0" algn="just">
              <a:lnSpc>
                <a:spcPct val="115000"/>
              </a:lnSpc>
              <a:spcAft>
                <a:spcPts val="0"/>
              </a:spcAft>
              <a:buNone/>
            </a:pP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 ensuring a proactive involvement of relevant actors in the implementation of the action.</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800"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The action adopts a diversified and multi-agent approach to dissemination and awareness raising </a:t>
            </a: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by envisaging different activities and developing a range of tools based on deliverables of different </a:t>
            </a:r>
            <a:r>
              <a:rPr lang="en-US" sz="1800" dirty="0" err="1">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Wps</a:t>
            </a:r>
            <a:r>
              <a:rPr lang="en-US" sz="1800"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 Specific objectives of this WP are listed as follows: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61950" indent="0" algn="just">
              <a:lnSpc>
                <a:spcPct val="115000"/>
              </a:lnSpc>
              <a:buNone/>
            </a:pPr>
            <a:r>
              <a:rPr lang="en-US" dirty="0">
                <a:solidFill>
                  <a:schemeClr val="accent2">
                    <a:lumMod val="75000"/>
                  </a:schemeClr>
                </a:solidFill>
                <a:latin typeface="Verdana" panose="020B0604030504040204" pitchFamily="34" charset="0"/>
              </a:rPr>
              <a:t>- develop tailored dissemination and guidance tools for each WP1,WP2, WP4, WP6;</a:t>
            </a:r>
            <a:endParaRPr lang="it-IT" dirty="0">
              <a:solidFill>
                <a:schemeClr val="accent2">
                  <a:lumMod val="75000"/>
                </a:schemeClr>
              </a:solidFill>
              <a:latin typeface="Verdana" panose="020B0604030504040204" pitchFamily="34" charset="0"/>
            </a:endParaRPr>
          </a:p>
          <a:p>
            <a:pPr marL="361950" lvl="0" indent="0" algn="just">
              <a:lnSpc>
                <a:spcPct val="115000"/>
              </a:lnSpc>
              <a:buNone/>
            </a:pPr>
            <a:r>
              <a:rPr lang="en-US" dirty="0">
                <a:solidFill>
                  <a:schemeClr val="accent2">
                    <a:lumMod val="75000"/>
                  </a:schemeClr>
                </a:solidFill>
                <a:latin typeface="Verdana" panose="020B0604030504040204" pitchFamily="34" charset="0"/>
              </a:rPr>
              <a:t>- proactively involving relevant stakeholders, line institutions, local authorities, social partners, training providers, Employers;</a:t>
            </a:r>
            <a:endParaRPr lang="it-IT" dirty="0">
              <a:solidFill>
                <a:schemeClr val="accent2">
                  <a:lumMod val="75000"/>
                </a:schemeClr>
              </a:solidFill>
              <a:latin typeface="Verdana" panose="020B0604030504040204" pitchFamily="34" charset="0"/>
            </a:endParaRPr>
          </a:p>
          <a:p>
            <a:pPr marL="361950" lvl="0" indent="0" algn="just">
              <a:lnSpc>
                <a:spcPct val="115000"/>
              </a:lnSpc>
              <a:buNone/>
            </a:pPr>
            <a:r>
              <a:rPr lang="en-US" dirty="0">
                <a:solidFill>
                  <a:schemeClr val="accent2">
                    <a:lumMod val="75000"/>
                  </a:schemeClr>
                </a:solidFill>
                <a:latin typeface="Verdana" panose="020B0604030504040204" pitchFamily="34" charset="0"/>
              </a:rPr>
              <a:t>- to share and to discuss project results among the scientific community;</a:t>
            </a:r>
            <a:endParaRPr lang="it-IT" dirty="0">
              <a:solidFill>
                <a:schemeClr val="accent2">
                  <a:lumMod val="75000"/>
                </a:schemeClr>
              </a:solidFill>
              <a:latin typeface="Verdana" panose="020B0604030504040204" pitchFamily="34" charset="0"/>
            </a:endParaRPr>
          </a:p>
          <a:p>
            <a:pPr marL="361950" lvl="0" indent="0" algn="just">
              <a:lnSpc>
                <a:spcPct val="115000"/>
              </a:lnSpc>
              <a:buNone/>
            </a:pPr>
            <a:r>
              <a:rPr lang="en-US" dirty="0">
                <a:solidFill>
                  <a:schemeClr val="accent2">
                    <a:lumMod val="75000"/>
                  </a:schemeClr>
                </a:solidFill>
                <a:latin typeface="Verdana" panose="020B0604030504040204" pitchFamily="34" charset="0"/>
              </a:rPr>
              <a:t>- support outreach activities of UP stakeholders</a:t>
            </a:r>
            <a:endParaRPr lang="it-IT" dirty="0">
              <a:solidFill>
                <a:schemeClr val="accent2">
                  <a:lumMod val="75000"/>
                </a:schemeClr>
              </a:solidFill>
              <a:latin typeface="Verdana" panose="020B0604030504040204" pitchFamily="34" charset="0"/>
            </a:endParaRPr>
          </a:p>
          <a:p>
            <a:pPr marL="457200" algn="just">
              <a:lnSpc>
                <a:spcPct val="115000"/>
              </a:lnSpc>
              <a:spcAft>
                <a:spcPts val="0"/>
              </a:spcAft>
            </a:pPr>
            <a:r>
              <a:rPr lang="en-GB" sz="1800"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The communication campaign targets operators through the institutional web pages and the channels used by the major stakeholders, such as: employment services; the Permanent Territorial </a:t>
            </a:r>
            <a:r>
              <a:rPr lang="en-GB" sz="1800" dirty="0" err="1">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Centers</a:t>
            </a:r>
            <a:r>
              <a:rPr lang="en-GB" sz="1800"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 for Adult Education; Trade Unions and employers organizations; guidance </a:t>
            </a:r>
            <a:r>
              <a:rPr lang="en-GB" sz="1800" dirty="0" err="1">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centers</a:t>
            </a:r>
            <a:r>
              <a:rPr lang="en-GB" sz="1800"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 </a:t>
            </a:r>
            <a:r>
              <a:rPr lang="en-GB" sz="1800" dirty="0" err="1">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Eurodirect</a:t>
            </a:r>
            <a:r>
              <a:rPr lang="en-GB" sz="1800"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 </a:t>
            </a:r>
            <a:r>
              <a:rPr lang="en-GB" sz="1800" dirty="0" err="1">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centers</a:t>
            </a:r>
            <a:r>
              <a:rPr lang="en-GB" sz="1800"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 accredited training providers, etc..</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endParaRPr>
          </a:p>
          <a:p>
            <a:r>
              <a:rPr lang="en-US"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Sub - activity 8.1: Dissemination Plan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Sub - activity 8.2: </a:t>
            </a:r>
            <a:r>
              <a:rPr lang="en-GB"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implementation of existing institutional partners websites</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Sub - activity 8.3: </a:t>
            </a:r>
            <a:r>
              <a:rPr lang="en-GB" b="1" dirty="0">
                <a:solidFill>
                  <a:schemeClr val="accent2">
                    <a:lumMod val="75000"/>
                  </a:schemeClr>
                </a:solidFill>
                <a:effectLst/>
                <a:latin typeface="Verdana" panose="020B0604030504040204" pitchFamily="34" charset="0"/>
                <a:ea typeface="Times New Roman" panose="02020603050405020304" pitchFamily="18" charset="0"/>
                <a:cs typeface="Tahoma" panose="020B0604030504040204" pitchFamily="34" charset="0"/>
              </a:rPr>
              <a:t>production of an online newsletter</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Sub - activity 8.4: </a:t>
            </a:r>
            <a:r>
              <a:rPr lang="en-GB"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organization/participation in at least 5 regional dissemination seminars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chemeClr val="accent2">
                    <a:lumMod val="75000"/>
                  </a:schemeClr>
                </a:solidFill>
                <a:effectLst/>
                <a:latin typeface="Verdana" panose="020B0604030504040204" pitchFamily="34" charset="0"/>
                <a:ea typeface="Calibri" panose="020F0502020204030204" pitchFamily="34" charset="0"/>
                <a:cs typeface="Verdana" panose="020B0604030504040204" pitchFamily="34" charset="0"/>
              </a:rPr>
              <a:t>Sub - activity 8.5: Final conference </a:t>
            </a:r>
            <a:endParaRPr lang="it-IT"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4" name="Immagine 3">
            <a:extLst>
              <a:ext uri="{FF2B5EF4-FFF2-40B4-BE49-F238E27FC236}">
                <a16:creationId xmlns:a16="http://schemas.microsoft.com/office/drawing/2014/main" id="{A2B21B26-34C4-4510-8E36-0D59B2EFF750}"/>
              </a:ext>
            </a:extLst>
          </p:cNvPr>
          <p:cNvPicPr>
            <a:picLocks noChangeAspect="1"/>
          </p:cNvPicPr>
          <p:nvPr/>
        </p:nvPicPr>
        <p:blipFill>
          <a:blip r:embed="rId2"/>
          <a:stretch>
            <a:fillRect/>
          </a:stretch>
        </p:blipFill>
        <p:spPr>
          <a:xfrm>
            <a:off x="252835" y="5186828"/>
            <a:ext cx="1641051" cy="1554681"/>
          </a:xfrm>
          <a:prstGeom prst="rect">
            <a:avLst/>
          </a:prstGeom>
        </p:spPr>
      </p:pic>
    </p:spTree>
    <p:extLst>
      <p:ext uri="{BB962C8B-B14F-4D97-AF65-F5344CB8AC3E}">
        <p14:creationId xmlns:p14="http://schemas.microsoft.com/office/powerpoint/2010/main" val="4045494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7BC29E-AEB5-420B-B673-27BEA5BF7298}"/>
              </a:ext>
            </a:extLst>
          </p:cNvPr>
          <p:cNvSpPr>
            <a:spLocks noGrp="1"/>
          </p:cNvSpPr>
          <p:nvPr>
            <p:ph type="title"/>
          </p:nvPr>
        </p:nvSpPr>
        <p:spPr>
          <a:xfrm>
            <a:off x="1716625" y="147860"/>
            <a:ext cx="10294400" cy="1280890"/>
          </a:xfrm>
        </p:spPr>
        <p:txBody>
          <a:bodyPr>
            <a:noAutofit/>
          </a:bodyPr>
          <a:lstStyle/>
          <a:p>
            <a:r>
              <a:rPr lang="en-US" sz="2400" b="1" dirty="0">
                <a:solidFill>
                  <a:schemeClr val="accent2">
                    <a:lumMod val="75000"/>
                  </a:schemeClr>
                </a:solidFill>
              </a:rPr>
              <a:t>WP9: </a:t>
            </a:r>
            <a:r>
              <a:rPr lang="en-GB" sz="2400" b="1" dirty="0">
                <a:solidFill>
                  <a:schemeClr val="accent2">
                    <a:lumMod val="75000"/>
                  </a:schemeClr>
                </a:solidFill>
              </a:rPr>
              <a:t>UPSKILLING/RESKILLING INTEGRATED PATHWAYS FOR WORKERS ON DIGITAL BASIC SKILLS: A BENCHMARK EXERCISE WITH FRANCE DEPLOYMENT EXPERIENCES</a:t>
            </a:r>
            <a:endParaRPr lang="it-IT" sz="2400" dirty="0">
              <a:solidFill>
                <a:schemeClr val="accent2">
                  <a:lumMod val="75000"/>
                </a:schemeClr>
              </a:solidFill>
            </a:endParaRPr>
          </a:p>
        </p:txBody>
      </p:sp>
      <p:sp>
        <p:nvSpPr>
          <p:cNvPr id="3" name="Segnaposto contenuto 2">
            <a:extLst>
              <a:ext uri="{FF2B5EF4-FFF2-40B4-BE49-F238E27FC236}">
                <a16:creationId xmlns:a16="http://schemas.microsoft.com/office/drawing/2014/main" id="{995A51D3-772B-487C-82AF-B520A3AF0471}"/>
              </a:ext>
            </a:extLst>
          </p:cNvPr>
          <p:cNvSpPr>
            <a:spLocks noGrp="1"/>
          </p:cNvSpPr>
          <p:nvPr>
            <p:ph idx="1"/>
          </p:nvPr>
        </p:nvSpPr>
        <p:spPr>
          <a:xfrm>
            <a:off x="1855787" y="1923365"/>
            <a:ext cx="8915400" cy="4703857"/>
          </a:xfrm>
        </p:spPr>
        <p:txBody>
          <a:bodyPr>
            <a:normAutofit/>
          </a:bodyPr>
          <a:lstStyle/>
          <a:p>
            <a:r>
              <a:rPr lang="en-US" dirty="0">
                <a:solidFill>
                  <a:schemeClr val="accent2">
                    <a:lumMod val="75000"/>
                  </a:schemeClr>
                </a:solidFill>
              </a:rPr>
              <a:t>Italy and France are facing a period of important reforms and innovation in their education and training systems. </a:t>
            </a:r>
          </a:p>
          <a:p>
            <a:r>
              <a:rPr lang="en-US" dirty="0" err="1">
                <a:solidFill>
                  <a:schemeClr val="accent2">
                    <a:lumMod val="75000"/>
                  </a:schemeClr>
                </a:solidFill>
              </a:rPr>
              <a:t>Bothcountries</a:t>
            </a:r>
            <a:r>
              <a:rPr lang="en-US" dirty="0">
                <a:solidFill>
                  <a:schemeClr val="accent2">
                    <a:lumMod val="75000"/>
                  </a:schemeClr>
                </a:solidFill>
              </a:rPr>
              <a:t> are experiencing high rates of functional illiteracy, with a high number of low-skilled adults. </a:t>
            </a:r>
          </a:p>
          <a:p>
            <a:r>
              <a:rPr lang="en-US" dirty="0">
                <a:solidFill>
                  <a:schemeClr val="accent2">
                    <a:lumMod val="75000"/>
                  </a:schemeClr>
                </a:solidFill>
              </a:rPr>
              <a:t>Given the target group of beneficiaries identified in the project </a:t>
            </a:r>
            <a:r>
              <a:rPr lang="en-US" b="1" i="1" dirty="0">
                <a:solidFill>
                  <a:schemeClr val="accent2">
                    <a:lumMod val="75000"/>
                  </a:schemeClr>
                </a:solidFill>
              </a:rPr>
              <a:t>VAL.U.E. C.H.A.IN. Competitiveness</a:t>
            </a:r>
            <a:r>
              <a:rPr lang="en-US" dirty="0">
                <a:solidFill>
                  <a:schemeClr val="accent2">
                    <a:lumMod val="75000"/>
                  </a:schemeClr>
                </a:solidFill>
              </a:rPr>
              <a:t>, it is of common interest to focus the cooperation starting from the analysis of the responses identified by the French system to improve the performance of its CVET offer, in particular with respect to the digital skills of workers. </a:t>
            </a:r>
          </a:p>
          <a:p>
            <a:r>
              <a:rPr lang="en-US" dirty="0">
                <a:solidFill>
                  <a:schemeClr val="accent2">
                    <a:lumMod val="75000"/>
                  </a:schemeClr>
                </a:solidFill>
              </a:rPr>
              <a:t>An additional topic for analysis concerns the governance of the system of CVET offer, which in France too is featured by a multiplayer and multilevel dimension and has undergone deep changes in the latest months.</a:t>
            </a:r>
            <a:endParaRPr lang="it-IT"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39765F80-E535-41B3-B8DC-96D58F21F39D}"/>
              </a:ext>
            </a:extLst>
          </p:cNvPr>
          <p:cNvPicPr>
            <a:picLocks noChangeAspect="1"/>
          </p:cNvPicPr>
          <p:nvPr/>
        </p:nvPicPr>
        <p:blipFill>
          <a:blip r:embed="rId2"/>
          <a:stretch>
            <a:fillRect/>
          </a:stretch>
        </p:blipFill>
        <p:spPr>
          <a:xfrm>
            <a:off x="214736" y="5303319"/>
            <a:ext cx="1641051" cy="1554681"/>
          </a:xfrm>
          <a:prstGeom prst="rect">
            <a:avLst/>
          </a:prstGeom>
        </p:spPr>
      </p:pic>
    </p:spTree>
    <p:extLst>
      <p:ext uri="{BB962C8B-B14F-4D97-AF65-F5344CB8AC3E}">
        <p14:creationId xmlns:p14="http://schemas.microsoft.com/office/powerpoint/2010/main" val="93242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B6E09D-64E6-4694-B519-C947088FCD85}"/>
              </a:ext>
            </a:extLst>
          </p:cNvPr>
          <p:cNvSpPr>
            <a:spLocks noGrp="1"/>
          </p:cNvSpPr>
          <p:nvPr>
            <p:ph type="title"/>
          </p:nvPr>
        </p:nvSpPr>
        <p:spPr>
          <a:xfrm>
            <a:off x="1722068" y="216984"/>
            <a:ext cx="9744592" cy="1280890"/>
          </a:xfrm>
        </p:spPr>
        <p:txBody>
          <a:bodyPr>
            <a:normAutofit fontScale="90000"/>
          </a:bodyPr>
          <a:lstStyle/>
          <a:p>
            <a:r>
              <a:rPr lang="en-GB" b="1" dirty="0">
                <a:solidFill>
                  <a:schemeClr val="accent2">
                    <a:lumMod val="75000"/>
                  </a:schemeClr>
                </a:solidFill>
              </a:rPr>
              <a:t>VAL.U.E. C.H.A.IN. Competitiveness: </a:t>
            </a:r>
            <a:br>
              <a:rPr lang="en-GB" b="1" dirty="0">
                <a:solidFill>
                  <a:schemeClr val="accent2">
                    <a:lumMod val="75000"/>
                  </a:schemeClr>
                </a:solidFill>
              </a:rPr>
            </a:br>
            <a:r>
              <a:rPr lang="en-GB" sz="2700" b="1" dirty="0">
                <a:solidFill>
                  <a:schemeClr val="accent2">
                    <a:lumMod val="75000"/>
                  </a:schemeClr>
                </a:solidFill>
              </a:rPr>
              <a:t>PROJECT RATIONALE AND CONTEXT</a:t>
            </a:r>
            <a:br>
              <a:rPr lang="it-IT" dirty="0"/>
            </a:br>
            <a:endParaRPr lang="it-IT" dirty="0"/>
          </a:p>
        </p:txBody>
      </p:sp>
      <p:sp>
        <p:nvSpPr>
          <p:cNvPr id="3" name="Segnaposto contenuto 2">
            <a:extLst>
              <a:ext uri="{FF2B5EF4-FFF2-40B4-BE49-F238E27FC236}">
                <a16:creationId xmlns:a16="http://schemas.microsoft.com/office/drawing/2014/main" id="{574CF252-643C-4C11-8554-B04E01988BB7}"/>
              </a:ext>
            </a:extLst>
          </p:cNvPr>
          <p:cNvSpPr>
            <a:spLocks noGrp="1"/>
          </p:cNvSpPr>
          <p:nvPr>
            <p:ph idx="1"/>
          </p:nvPr>
        </p:nvSpPr>
        <p:spPr>
          <a:xfrm>
            <a:off x="1830977" y="1315724"/>
            <a:ext cx="9899468" cy="5325292"/>
          </a:xfrm>
        </p:spPr>
        <p:txBody>
          <a:bodyPr>
            <a:normAutofit/>
          </a:bodyPr>
          <a:lstStyle/>
          <a:p>
            <a:pPr algn="just"/>
            <a:r>
              <a:rPr lang="en-GB" sz="2400" b="1" dirty="0">
                <a:solidFill>
                  <a:schemeClr val="accent2">
                    <a:lumMod val="75000"/>
                  </a:schemeClr>
                </a:solidFill>
              </a:rPr>
              <a:t>Italy ranks 25th in Europe in DESI (Digital Economy and Society Index) 2018 and the country belongs to the low performing clusters. </a:t>
            </a:r>
          </a:p>
          <a:p>
            <a:pPr marL="806450" indent="0" algn="just">
              <a:buNone/>
            </a:pPr>
            <a:r>
              <a:rPr lang="en-GB" dirty="0">
                <a:solidFill>
                  <a:schemeClr val="accent2">
                    <a:lumMod val="75000"/>
                  </a:schemeClr>
                </a:solidFill>
              </a:rPr>
              <a:t>In Human Capital in particular, Italy is performing below the average of EU countries: </a:t>
            </a:r>
            <a:r>
              <a:rPr lang="en-GB" b="1" dirty="0">
                <a:solidFill>
                  <a:schemeClr val="accent2">
                    <a:lumMod val="75000"/>
                  </a:schemeClr>
                </a:solidFill>
              </a:rPr>
              <a:t>despite the Country is making little progress in terms of Human Capital, the percentage of Internet users has grown from 63% to 67%. </a:t>
            </a:r>
            <a:endParaRPr lang="en-GB" sz="2400" b="1" dirty="0">
              <a:solidFill>
                <a:schemeClr val="accent2">
                  <a:lumMod val="75000"/>
                </a:schemeClr>
              </a:solidFill>
            </a:endParaRPr>
          </a:p>
          <a:p>
            <a:pPr algn="just"/>
            <a:r>
              <a:rPr lang="en-GB" sz="2400" dirty="0">
                <a:solidFill>
                  <a:schemeClr val="accent2">
                    <a:lumMod val="75000"/>
                  </a:schemeClr>
                </a:solidFill>
              </a:rPr>
              <a:t>in terms of </a:t>
            </a:r>
            <a:r>
              <a:rPr lang="en-GB" sz="2400" i="1" dirty="0">
                <a:solidFill>
                  <a:schemeClr val="accent2">
                    <a:lumMod val="75000"/>
                  </a:schemeClr>
                </a:solidFill>
              </a:rPr>
              <a:t>regular Internet users </a:t>
            </a:r>
            <a:r>
              <a:rPr lang="en-GB" sz="2400" dirty="0">
                <a:solidFill>
                  <a:schemeClr val="accent2">
                    <a:lumMod val="75000"/>
                  </a:schemeClr>
                </a:solidFill>
              </a:rPr>
              <a:t>Italy </a:t>
            </a:r>
            <a:r>
              <a:rPr lang="en-GB" sz="2400" b="1" dirty="0">
                <a:solidFill>
                  <a:schemeClr val="accent2">
                    <a:lumMod val="75000"/>
                  </a:schemeClr>
                </a:solidFill>
              </a:rPr>
              <a:t>is well below the European share</a:t>
            </a:r>
            <a:endParaRPr lang="en-GB" sz="2400" dirty="0">
              <a:solidFill>
                <a:schemeClr val="accent2">
                  <a:lumMod val="75000"/>
                </a:schemeClr>
              </a:solidFill>
            </a:endParaRPr>
          </a:p>
          <a:p>
            <a:pPr algn="just"/>
            <a:r>
              <a:rPr lang="en-GB" sz="2400" b="1" dirty="0">
                <a:solidFill>
                  <a:schemeClr val="accent2">
                    <a:lumMod val="75000"/>
                  </a:schemeClr>
                </a:solidFill>
              </a:rPr>
              <a:t>56% of the individuals aged 16-74 still lacks basic digital skills compared to an EU average of 44%. </a:t>
            </a:r>
          </a:p>
          <a:p>
            <a:pPr marL="806450" indent="0" algn="just">
              <a:buNone/>
            </a:pPr>
            <a:r>
              <a:rPr lang="en-GB" dirty="0">
                <a:solidFill>
                  <a:schemeClr val="accent2">
                    <a:lumMod val="75000"/>
                  </a:schemeClr>
                </a:solidFill>
              </a:rPr>
              <a:t>The lack of these digital skills is caused by </a:t>
            </a:r>
            <a:r>
              <a:rPr lang="en-GB" b="1" dirty="0">
                <a:solidFill>
                  <a:schemeClr val="accent2">
                    <a:lumMod val="75000"/>
                  </a:schemeClr>
                </a:solidFill>
              </a:rPr>
              <a:t>two</a:t>
            </a:r>
            <a:r>
              <a:rPr lang="en-GB" dirty="0">
                <a:solidFill>
                  <a:schemeClr val="accent2">
                    <a:lumMod val="75000"/>
                  </a:schemeClr>
                </a:solidFill>
              </a:rPr>
              <a:t> groups of factors: </a:t>
            </a:r>
            <a:r>
              <a:rPr lang="en-GB" u="sng" dirty="0">
                <a:solidFill>
                  <a:schemeClr val="accent2">
                    <a:lumMod val="75000"/>
                  </a:schemeClr>
                </a:solidFill>
              </a:rPr>
              <a:t>the low level of education of the Italian population</a:t>
            </a:r>
            <a:r>
              <a:rPr lang="en-GB" dirty="0">
                <a:solidFill>
                  <a:schemeClr val="accent2">
                    <a:lumMod val="75000"/>
                  </a:schemeClr>
                </a:solidFill>
              </a:rPr>
              <a:t> and </a:t>
            </a:r>
            <a:r>
              <a:rPr lang="en-GB" u="sng" dirty="0">
                <a:solidFill>
                  <a:schemeClr val="accent2">
                    <a:lumMod val="75000"/>
                  </a:schemeClr>
                </a:solidFill>
              </a:rPr>
              <a:t>the important share of elderly population</a:t>
            </a:r>
            <a:r>
              <a:rPr lang="en-GB" dirty="0">
                <a:solidFill>
                  <a:schemeClr val="accent2">
                    <a:lumMod val="75000"/>
                  </a:schemeClr>
                </a:solidFill>
              </a:rPr>
              <a:t>. </a:t>
            </a:r>
            <a:endParaRPr lang="it-IT" dirty="0">
              <a:solidFill>
                <a:schemeClr val="accent2">
                  <a:lumMod val="75000"/>
                </a:schemeClr>
              </a:solidFill>
            </a:endParaRPr>
          </a:p>
          <a:p>
            <a:endParaRPr lang="it-IT" dirty="0"/>
          </a:p>
          <a:p>
            <a:endParaRPr lang="it-IT" dirty="0"/>
          </a:p>
        </p:txBody>
      </p:sp>
      <p:pic>
        <p:nvPicPr>
          <p:cNvPr id="4" name="Immagine 3">
            <a:extLst>
              <a:ext uri="{FF2B5EF4-FFF2-40B4-BE49-F238E27FC236}">
                <a16:creationId xmlns:a16="http://schemas.microsoft.com/office/drawing/2014/main" id="{78797EC3-2C63-4C6D-8B18-673BE0E78B0F}"/>
              </a:ext>
            </a:extLst>
          </p:cNvPr>
          <p:cNvPicPr>
            <a:picLocks noChangeAspect="1"/>
          </p:cNvPicPr>
          <p:nvPr/>
        </p:nvPicPr>
        <p:blipFill>
          <a:blip r:embed="rId2"/>
          <a:stretch>
            <a:fillRect/>
          </a:stretch>
        </p:blipFill>
        <p:spPr>
          <a:xfrm>
            <a:off x="265340" y="5230889"/>
            <a:ext cx="1641051" cy="1554681"/>
          </a:xfrm>
          <a:prstGeom prst="rect">
            <a:avLst/>
          </a:prstGeom>
        </p:spPr>
      </p:pic>
    </p:spTree>
    <p:extLst>
      <p:ext uri="{BB962C8B-B14F-4D97-AF65-F5344CB8AC3E}">
        <p14:creationId xmlns:p14="http://schemas.microsoft.com/office/powerpoint/2010/main" val="67556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D84023-4999-422C-9DB9-74ED55042296}"/>
              </a:ext>
            </a:extLst>
          </p:cNvPr>
          <p:cNvSpPr>
            <a:spLocks noGrp="1"/>
          </p:cNvSpPr>
          <p:nvPr>
            <p:ph type="title"/>
          </p:nvPr>
        </p:nvSpPr>
        <p:spPr>
          <a:xfrm>
            <a:off x="1691640" y="196244"/>
            <a:ext cx="10500360" cy="1290094"/>
          </a:xfrm>
        </p:spPr>
        <p:txBody>
          <a:bodyPr>
            <a:normAutofit/>
          </a:bodyPr>
          <a:lstStyle/>
          <a:p>
            <a:r>
              <a:rPr lang="en-GB" b="1" dirty="0">
                <a:solidFill>
                  <a:schemeClr val="accent2">
                    <a:lumMod val="75000"/>
                  </a:schemeClr>
                </a:solidFill>
              </a:rPr>
              <a:t>VAL.U.E. C.H.A.IN. Competitiveness: </a:t>
            </a:r>
            <a:br>
              <a:rPr lang="en-GB" sz="3200" b="1" dirty="0">
                <a:solidFill>
                  <a:schemeClr val="accent2">
                    <a:lumMod val="75000"/>
                  </a:schemeClr>
                </a:solidFill>
              </a:rPr>
            </a:br>
            <a:r>
              <a:rPr lang="en-GB" sz="2800" b="1" dirty="0">
                <a:solidFill>
                  <a:schemeClr val="accent2">
                    <a:lumMod val="75000"/>
                  </a:schemeClr>
                </a:solidFill>
              </a:rPr>
              <a:t>PROJECT RATIONALE AND CONTEXT</a:t>
            </a:r>
            <a:endParaRPr lang="it-IT" sz="3200" b="1" dirty="0">
              <a:solidFill>
                <a:schemeClr val="accent2">
                  <a:lumMod val="75000"/>
                </a:schemeClr>
              </a:solidFill>
            </a:endParaRPr>
          </a:p>
        </p:txBody>
      </p:sp>
      <p:sp>
        <p:nvSpPr>
          <p:cNvPr id="3" name="Segnaposto contenuto 2">
            <a:extLst>
              <a:ext uri="{FF2B5EF4-FFF2-40B4-BE49-F238E27FC236}">
                <a16:creationId xmlns:a16="http://schemas.microsoft.com/office/drawing/2014/main" id="{B7068C30-C30A-4CDF-87C7-62493DDF442C}"/>
              </a:ext>
            </a:extLst>
          </p:cNvPr>
          <p:cNvSpPr>
            <a:spLocks noGrp="1"/>
          </p:cNvSpPr>
          <p:nvPr>
            <p:ph idx="1"/>
          </p:nvPr>
        </p:nvSpPr>
        <p:spPr>
          <a:xfrm>
            <a:off x="1691640" y="1539066"/>
            <a:ext cx="9944100" cy="5122690"/>
          </a:xfrm>
        </p:spPr>
        <p:txBody>
          <a:bodyPr>
            <a:normAutofit fontScale="92500" lnSpcReduction="10000"/>
          </a:bodyPr>
          <a:lstStyle/>
          <a:p>
            <a:pPr algn="just"/>
            <a:r>
              <a:rPr lang="en-GB" sz="2400" b="1" dirty="0">
                <a:solidFill>
                  <a:schemeClr val="accent2">
                    <a:lumMod val="75000"/>
                  </a:schemeClr>
                </a:solidFill>
              </a:rPr>
              <a:t>the demographic transition in Italy is accentuating the ageing of the population. </a:t>
            </a:r>
          </a:p>
          <a:p>
            <a:pPr marL="1349375" indent="0" algn="just">
              <a:buNone/>
            </a:pPr>
            <a:r>
              <a:rPr lang="en-GB" sz="1900" i="1" dirty="0">
                <a:solidFill>
                  <a:schemeClr val="accent2">
                    <a:lumMod val="75000"/>
                  </a:schemeClr>
                </a:solidFill>
              </a:rPr>
              <a:t>Italy is the second oldest country in the world, with 168.7 elderly people per 100 young. </a:t>
            </a:r>
          </a:p>
          <a:p>
            <a:pPr marL="1349375" indent="0" algn="just">
              <a:buNone/>
            </a:pPr>
            <a:endParaRPr lang="it-IT" sz="1900" i="1" dirty="0">
              <a:solidFill>
                <a:schemeClr val="accent2">
                  <a:lumMod val="75000"/>
                </a:schemeClr>
              </a:solidFill>
            </a:endParaRPr>
          </a:p>
          <a:p>
            <a:pPr algn="just"/>
            <a:r>
              <a:rPr lang="en-GB" sz="2400" b="1" dirty="0">
                <a:solidFill>
                  <a:schemeClr val="accent2">
                    <a:lumMod val="75000"/>
                  </a:schemeClr>
                </a:solidFill>
              </a:rPr>
              <a:t>the average age of those in the labour force tends to gradually increase </a:t>
            </a:r>
          </a:p>
          <a:p>
            <a:pPr marL="1349375" indent="0" algn="just">
              <a:buNone/>
            </a:pPr>
            <a:r>
              <a:rPr lang="en-GB" sz="1900" i="1" dirty="0">
                <a:solidFill>
                  <a:schemeClr val="accent2">
                    <a:lumMod val="75000"/>
                  </a:schemeClr>
                </a:solidFill>
              </a:rPr>
              <a:t>with important labour market implications. </a:t>
            </a:r>
          </a:p>
          <a:p>
            <a:pPr marL="1349375" indent="0" algn="just">
              <a:buNone/>
            </a:pPr>
            <a:endParaRPr lang="it-IT" sz="1900" i="1" dirty="0">
              <a:solidFill>
                <a:schemeClr val="accent2">
                  <a:lumMod val="75000"/>
                </a:schemeClr>
              </a:solidFill>
            </a:endParaRPr>
          </a:p>
          <a:p>
            <a:pPr algn="just"/>
            <a:r>
              <a:rPr lang="en-GB" sz="2400" b="1" dirty="0">
                <a:solidFill>
                  <a:schemeClr val="accent2">
                    <a:lumMod val="75000"/>
                  </a:schemeClr>
                </a:solidFill>
              </a:rPr>
              <a:t>More attention needs to be paid to workers over 50</a:t>
            </a:r>
            <a:r>
              <a:rPr lang="en-GB" sz="2400" dirty="0">
                <a:solidFill>
                  <a:schemeClr val="accent2">
                    <a:lumMod val="75000"/>
                  </a:schemeClr>
                </a:solidFill>
              </a:rPr>
              <a:t>, and in general to older workers… </a:t>
            </a:r>
          </a:p>
          <a:p>
            <a:pPr marL="1006475" indent="0" algn="just">
              <a:buNone/>
            </a:pPr>
            <a:r>
              <a:rPr lang="en-GB" sz="1900" dirty="0">
                <a:solidFill>
                  <a:schemeClr val="accent2">
                    <a:lumMod val="75000"/>
                  </a:schemeClr>
                </a:solidFill>
              </a:rPr>
              <a:t>     …considering the combined effect of the steady ageing of the population   </a:t>
            </a:r>
          </a:p>
          <a:p>
            <a:pPr marL="1006475" indent="0" algn="just">
              <a:buNone/>
            </a:pPr>
            <a:r>
              <a:rPr lang="en-GB" sz="1900" dirty="0">
                <a:solidFill>
                  <a:schemeClr val="accent2">
                    <a:lumMod val="75000"/>
                  </a:schemeClr>
                </a:solidFill>
              </a:rPr>
              <a:t>     with the rising retirement age which holds workers longer in the labour market.</a:t>
            </a:r>
            <a:endParaRPr lang="it-IT" sz="1900"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4B3E2AD7-E948-44AF-8257-354A02A9503F}"/>
              </a:ext>
            </a:extLst>
          </p:cNvPr>
          <p:cNvPicPr>
            <a:picLocks noChangeAspect="1"/>
          </p:cNvPicPr>
          <p:nvPr/>
        </p:nvPicPr>
        <p:blipFill>
          <a:blip r:embed="rId2"/>
          <a:stretch>
            <a:fillRect/>
          </a:stretch>
        </p:blipFill>
        <p:spPr>
          <a:xfrm>
            <a:off x="311776" y="5177402"/>
            <a:ext cx="1641051" cy="1554681"/>
          </a:xfrm>
          <a:prstGeom prst="rect">
            <a:avLst/>
          </a:prstGeom>
        </p:spPr>
      </p:pic>
    </p:spTree>
    <p:extLst>
      <p:ext uri="{BB962C8B-B14F-4D97-AF65-F5344CB8AC3E}">
        <p14:creationId xmlns:p14="http://schemas.microsoft.com/office/powerpoint/2010/main" val="7619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5D4D30-54CB-4976-8A4A-1F1A72F4FA0C}"/>
              </a:ext>
            </a:extLst>
          </p:cNvPr>
          <p:cNvSpPr>
            <a:spLocks noGrp="1"/>
          </p:cNvSpPr>
          <p:nvPr>
            <p:ph type="title"/>
          </p:nvPr>
        </p:nvSpPr>
        <p:spPr>
          <a:xfrm>
            <a:off x="1676400" y="434794"/>
            <a:ext cx="10515600" cy="1325563"/>
          </a:xfrm>
        </p:spPr>
        <p:txBody>
          <a:bodyPr>
            <a:normAutofit/>
          </a:bodyPr>
          <a:lstStyle/>
          <a:p>
            <a:r>
              <a:rPr lang="en-GB" b="1" dirty="0">
                <a:solidFill>
                  <a:schemeClr val="accent2">
                    <a:lumMod val="75000"/>
                  </a:schemeClr>
                </a:solidFill>
              </a:rPr>
              <a:t>VAL.U.E. C.H.A.IN. Competitiveness: </a:t>
            </a:r>
            <a:br>
              <a:rPr lang="en-GB" sz="3200" b="1" dirty="0">
                <a:solidFill>
                  <a:schemeClr val="accent2">
                    <a:lumMod val="75000"/>
                  </a:schemeClr>
                </a:solidFill>
              </a:rPr>
            </a:br>
            <a:r>
              <a:rPr lang="en-GB" sz="2800" b="1" dirty="0">
                <a:solidFill>
                  <a:schemeClr val="accent2">
                    <a:lumMod val="75000"/>
                  </a:schemeClr>
                </a:solidFill>
              </a:rPr>
              <a:t>PROJECT RATIONALE AND CONTEXT</a:t>
            </a:r>
            <a:endParaRPr lang="it-IT" sz="3200" b="1" dirty="0">
              <a:solidFill>
                <a:schemeClr val="accent2">
                  <a:lumMod val="75000"/>
                </a:schemeClr>
              </a:solidFill>
            </a:endParaRPr>
          </a:p>
        </p:txBody>
      </p:sp>
      <p:sp>
        <p:nvSpPr>
          <p:cNvPr id="3" name="Segnaposto contenuto 2">
            <a:extLst>
              <a:ext uri="{FF2B5EF4-FFF2-40B4-BE49-F238E27FC236}">
                <a16:creationId xmlns:a16="http://schemas.microsoft.com/office/drawing/2014/main" id="{46E5936F-CB90-4668-A510-F518A6BAF0F5}"/>
              </a:ext>
            </a:extLst>
          </p:cNvPr>
          <p:cNvSpPr>
            <a:spLocks noGrp="1"/>
          </p:cNvSpPr>
          <p:nvPr>
            <p:ph idx="1"/>
          </p:nvPr>
        </p:nvSpPr>
        <p:spPr>
          <a:xfrm>
            <a:off x="1638300" y="1628502"/>
            <a:ext cx="10039894" cy="4794703"/>
          </a:xfrm>
        </p:spPr>
        <p:txBody>
          <a:bodyPr>
            <a:normAutofit/>
          </a:bodyPr>
          <a:lstStyle/>
          <a:p>
            <a:pPr algn="just"/>
            <a:r>
              <a:rPr lang="en-GB" sz="2400" b="1" dirty="0">
                <a:solidFill>
                  <a:schemeClr val="accent2">
                    <a:lumMod val="75000"/>
                  </a:schemeClr>
                </a:solidFill>
              </a:rPr>
              <a:t>older workers’ participation in formal education and on-the-job training is lower than that of younger workers</a:t>
            </a:r>
            <a:r>
              <a:rPr lang="en-GB" sz="2400" dirty="0">
                <a:solidFill>
                  <a:schemeClr val="accent2">
                    <a:lumMod val="75000"/>
                  </a:schemeClr>
                </a:solidFill>
              </a:rPr>
              <a:t>, because employers are more reluctant to bear costs of training for workers who are expected to remain for a shorter period of time with their firms</a:t>
            </a:r>
          </a:p>
          <a:p>
            <a:pPr algn="just"/>
            <a:r>
              <a:rPr lang="en-GB" sz="2400" dirty="0">
                <a:solidFill>
                  <a:schemeClr val="accent2">
                    <a:lumMod val="75000"/>
                  </a:schemeClr>
                </a:solidFill>
              </a:rPr>
              <a:t>Research on learning among older adults shows that they are able to gain new skills </a:t>
            </a:r>
            <a:r>
              <a:rPr lang="en-GB" sz="2400" b="1" dirty="0">
                <a:solidFill>
                  <a:schemeClr val="accent2">
                    <a:lumMod val="75000"/>
                  </a:schemeClr>
                </a:solidFill>
              </a:rPr>
              <a:t>but</a:t>
            </a:r>
            <a:r>
              <a:rPr lang="en-GB" sz="2400" dirty="0">
                <a:solidFill>
                  <a:schemeClr val="accent2">
                    <a:lumMod val="75000"/>
                  </a:schemeClr>
                </a:solidFill>
              </a:rPr>
              <a:t> </a:t>
            </a:r>
            <a:r>
              <a:rPr lang="en-GB" sz="2400" b="1" dirty="0">
                <a:solidFill>
                  <a:schemeClr val="accent2">
                    <a:lumMod val="75000"/>
                  </a:schemeClr>
                </a:solidFill>
              </a:rPr>
              <a:t>training for this age class might be ineffective if does not meet their specific needs</a:t>
            </a:r>
            <a:endParaRPr lang="it-IT" sz="2400" b="1" dirty="0">
              <a:solidFill>
                <a:schemeClr val="accent2">
                  <a:lumMod val="75000"/>
                </a:schemeClr>
              </a:solidFill>
            </a:endParaRPr>
          </a:p>
          <a:p>
            <a:pPr algn="just"/>
            <a:r>
              <a:rPr lang="en-GB" sz="2400" dirty="0">
                <a:solidFill>
                  <a:schemeClr val="accent2">
                    <a:lumMod val="75000"/>
                  </a:schemeClr>
                </a:solidFill>
              </a:rPr>
              <a:t>Improving skills of older workers is necessary in order </a:t>
            </a:r>
            <a:r>
              <a:rPr lang="en-GB" sz="2400" b="1" dirty="0">
                <a:solidFill>
                  <a:schemeClr val="accent2">
                    <a:lumMod val="75000"/>
                  </a:schemeClr>
                </a:solidFill>
              </a:rPr>
              <a:t>to strengthen the occupational stability </a:t>
            </a:r>
            <a:r>
              <a:rPr lang="en-GB" sz="2400" dirty="0">
                <a:solidFill>
                  <a:schemeClr val="accent2">
                    <a:lumMod val="75000"/>
                  </a:schemeClr>
                </a:solidFill>
              </a:rPr>
              <a:t>of low-qualified and low-skilled people and </a:t>
            </a:r>
            <a:r>
              <a:rPr lang="en-GB" sz="2400" b="1" dirty="0">
                <a:solidFill>
                  <a:schemeClr val="accent2">
                    <a:lumMod val="75000"/>
                  </a:schemeClr>
                </a:solidFill>
              </a:rPr>
              <a:t>to avoid the risk of obsolescence of the professionalism of "non-digital natives"</a:t>
            </a:r>
            <a:endParaRPr lang="it-IT" sz="2400" b="1"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C98AA373-D4C2-492F-A0C4-E07892EB5A47}"/>
              </a:ext>
            </a:extLst>
          </p:cNvPr>
          <p:cNvPicPr>
            <a:picLocks noChangeAspect="1"/>
          </p:cNvPicPr>
          <p:nvPr/>
        </p:nvPicPr>
        <p:blipFill>
          <a:blip r:embed="rId2"/>
          <a:stretch>
            <a:fillRect/>
          </a:stretch>
        </p:blipFill>
        <p:spPr>
          <a:xfrm>
            <a:off x="208082" y="5229498"/>
            <a:ext cx="1641051" cy="1554681"/>
          </a:xfrm>
          <a:prstGeom prst="rect">
            <a:avLst/>
          </a:prstGeom>
        </p:spPr>
      </p:pic>
    </p:spTree>
    <p:extLst>
      <p:ext uri="{BB962C8B-B14F-4D97-AF65-F5344CB8AC3E}">
        <p14:creationId xmlns:p14="http://schemas.microsoft.com/office/powerpoint/2010/main" val="62169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3DB077-E800-4102-B7DC-9ED191F38E70}"/>
              </a:ext>
            </a:extLst>
          </p:cNvPr>
          <p:cNvSpPr>
            <a:spLocks noGrp="1"/>
          </p:cNvSpPr>
          <p:nvPr>
            <p:ph type="title"/>
          </p:nvPr>
        </p:nvSpPr>
        <p:spPr>
          <a:xfrm>
            <a:off x="1857692" y="378304"/>
            <a:ext cx="8911687" cy="1280890"/>
          </a:xfrm>
        </p:spPr>
        <p:txBody>
          <a:bodyPr>
            <a:normAutofit/>
          </a:bodyPr>
          <a:lstStyle/>
          <a:p>
            <a:r>
              <a:rPr lang="en-GB" sz="3600" b="1" dirty="0">
                <a:solidFill>
                  <a:schemeClr val="accent2">
                    <a:lumMod val="75000"/>
                  </a:schemeClr>
                </a:solidFill>
              </a:rPr>
              <a:t>VAL.U.E. C.H.A.IN. Competitiveness:</a:t>
            </a:r>
            <a:br>
              <a:rPr lang="en-GB" sz="3600" b="1" dirty="0">
                <a:solidFill>
                  <a:schemeClr val="accent2">
                    <a:lumMod val="75000"/>
                  </a:schemeClr>
                </a:solidFill>
              </a:rPr>
            </a:br>
            <a:r>
              <a:rPr lang="en-GB" sz="3600" b="1" dirty="0">
                <a:solidFill>
                  <a:schemeClr val="accent2">
                    <a:lumMod val="75000"/>
                  </a:schemeClr>
                </a:solidFill>
              </a:rPr>
              <a:t> </a:t>
            </a:r>
            <a:r>
              <a:rPr lang="en-GB" sz="2800" b="1" dirty="0">
                <a:solidFill>
                  <a:schemeClr val="accent2">
                    <a:lumMod val="75000"/>
                  </a:schemeClr>
                </a:solidFill>
              </a:rPr>
              <a:t>aim and  </a:t>
            </a:r>
            <a:r>
              <a:rPr lang="en-US" sz="2800" b="1" dirty="0">
                <a:solidFill>
                  <a:schemeClr val="accent2">
                    <a:lumMod val="75000"/>
                  </a:schemeClr>
                </a:solidFill>
              </a:rPr>
              <a:t>objectives (1/2)</a:t>
            </a:r>
            <a:endParaRPr lang="it-IT" sz="3600" b="1" dirty="0">
              <a:solidFill>
                <a:schemeClr val="accent2">
                  <a:lumMod val="75000"/>
                </a:schemeClr>
              </a:solidFill>
            </a:endParaRPr>
          </a:p>
        </p:txBody>
      </p:sp>
      <p:sp>
        <p:nvSpPr>
          <p:cNvPr id="3" name="Segnaposto contenuto 2">
            <a:extLst>
              <a:ext uri="{FF2B5EF4-FFF2-40B4-BE49-F238E27FC236}">
                <a16:creationId xmlns:a16="http://schemas.microsoft.com/office/drawing/2014/main" id="{30328599-BEF1-4251-9D88-74DB7E3914E3}"/>
              </a:ext>
            </a:extLst>
          </p:cNvPr>
          <p:cNvSpPr>
            <a:spLocks noGrp="1"/>
          </p:cNvSpPr>
          <p:nvPr>
            <p:ph idx="1"/>
          </p:nvPr>
        </p:nvSpPr>
        <p:spPr>
          <a:xfrm>
            <a:off x="1638300" y="1883578"/>
            <a:ext cx="10327558" cy="4249783"/>
          </a:xfrm>
        </p:spPr>
        <p:txBody>
          <a:bodyPr/>
          <a:lstStyle/>
          <a:p>
            <a:pPr lvl="0" algn="just"/>
            <a:r>
              <a:rPr lang="en-US" sz="2800" b="1" dirty="0">
                <a:solidFill>
                  <a:schemeClr val="accent2">
                    <a:lumMod val="75000"/>
                  </a:schemeClr>
                </a:solidFill>
              </a:rPr>
              <a:t>the upskilling and reskilling of workers </a:t>
            </a:r>
            <a:r>
              <a:rPr lang="en-US" sz="2800" dirty="0">
                <a:solidFill>
                  <a:schemeClr val="accent2">
                    <a:lumMod val="75000"/>
                  </a:schemeClr>
                </a:solidFill>
              </a:rPr>
              <a:t>– in particular those over 50 years of age, but more generally of adult workers with a weak digital skill/qualification level – </a:t>
            </a:r>
            <a:r>
              <a:rPr lang="en-US" sz="2800" b="1" dirty="0">
                <a:solidFill>
                  <a:schemeClr val="accent2">
                    <a:lumMod val="75000"/>
                  </a:schemeClr>
                </a:solidFill>
              </a:rPr>
              <a:t>who are facing digital transformation paths in their organizational contexts</a:t>
            </a:r>
          </a:p>
          <a:p>
            <a:pPr marL="0" lvl="0" indent="0" algn="just">
              <a:buNone/>
            </a:pPr>
            <a:endParaRPr lang="en-US" sz="2800" dirty="0">
              <a:solidFill>
                <a:schemeClr val="accent2">
                  <a:lumMod val="75000"/>
                </a:schemeClr>
              </a:solidFill>
            </a:endParaRPr>
          </a:p>
          <a:p>
            <a:pPr lvl="0" algn="just"/>
            <a:r>
              <a:rPr lang="en-US" sz="2800" b="1" dirty="0">
                <a:solidFill>
                  <a:schemeClr val="accent2">
                    <a:lumMod val="75000"/>
                  </a:schemeClr>
                </a:solidFill>
              </a:rPr>
              <a:t>the design and delivery of personalized training paths </a:t>
            </a:r>
            <a:r>
              <a:rPr lang="en-US" sz="2800" dirty="0">
                <a:solidFill>
                  <a:schemeClr val="accent2">
                    <a:lumMod val="75000"/>
                  </a:schemeClr>
                </a:solidFill>
              </a:rPr>
              <a:t>aimed at increasing their knowledge and the acquisition of basic and transversal digital skills;</a:t>
            </a:r>
            <a:endParaRPr lang="it-IT" sz="2800"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43E4CDC9-E395-49A1-847E-095C8C3E4884}"/>
              </a:ext>
            </a:extLst>
          </p:cNvPr>
          <p:cNvPicPr>
            <a:picLocks noChangeAspect="1"/>
          </p:cNvPicPr>
          <p:nvPr/>
        </p:nvPicPr>
        <p:blipFill>
          <a:blip r:embed="rId2"/>
          <a:stretch>
            <a:fillRect/>
          </a:stretch>
        </p:blipFill>
        <p:spPr>
          <a:xfrm>
            <a:off x="292922" y="5215109"/>
            <a:ext cx="1641051" cy="1554681"/>
          </a:xfrm>
          <a:prstGeom prst="rect">
            <a:avLst/>
          </a:prstGeom>
        </p:spPr>
      </p:pic>
    </p:spTree>
    <p:extLst>
      <p:ext uri="{BB962C8B-B14F-4D97-AF65-F5344CB8AC3E}">
        <p14:creationId xmlns:p14="http://schemas.microsoft.com/office/powerpoint/2010/main" val="361298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0EAEF-C3E6-40D5-AFB0-11D1033FD5A2}"/>
              </a:ext>
            </a:extLst>
          </p:cNvPr>
          <p:cNvSpPr>
            <a:spLocks noGrp="1"/>
          </p:cNvSpPr>
          <p:nvPr>
            <p:ph type="title"/>
          </p:nvPr>
        </p:nvSpPr>
        <p:spPr>
          <a:xfrm>
            <a:off x="1785258" y="388978"/>
            <a:ext cx="9667103" cy="1280890"/>
          </a:xfrm>
        </p:spPr>
        <p:txBody>
          <a:bodyPr>
            <a:normAutofit/>
          </a:bodyPr>
          <a:lstStyle/>
          <a:p>
            <a:r>
              <a:rPr lang="en-GB" sz="3600" b="1" dirty="0">
                <a:solidFill>
                  <a:schemeClr val="accent2">
                    <a:lumMod val="75000"/>
                  </a:schemeClr>
                </a:solidFill>
              </a:rPr>
              <a:t>VAL.U.E. C.H.A.IN. Competitiveness: </a:t>
            </a:r>
            <a:br>
              <a:rPr lang="en-GB" sz="3600" b="1" dirty="0">
                <a:solidFill>
                  <a:schemeClr val="accent2">
                    <a:lumMod val="75000"/>
                  </a:schemeClr>
                </a:solidFill>
              </a:rPr>
            </a:br>
            <a:r>
              <a:rPr lang="en-GB" sz="2800" b="1" dirty="0">
                <a:solidFill>
                  <a:schemeClr val="accent2">
                    <a:lumMod val="75000"/>
                  </a:schemeClr>
                </a:solidFill>
              </a:rPr>
              <a:t>aim and  </a:t>
            </a:r>
            <a:r>
              <a:rPr lang="en-US" sz="2800" b="1" dirty="0">
                <a:solidFill>
                  <a:schemeClr val="accent2">
                    <a:lumMod val="75000"/>
                  </a:schemeClr>
                </a:solidFill>
              </a:rPr>
              <a:t>objectives (2/2)</a:t>
            </a:r>
            <a:endParaRPr lang="it-IT" sz="3600" b="1" dirty="0">
              <a:solidFill>
                <a:schemeClr val="accent2">
                  <a:lumMod val="75000"/>
                </a:schemeClr>
              </a:solidFill>
            </a:endParaRPr>
          </a:p>
        </p:txBody>
      </p:sp>
      <p:sp>
        <p:nvSpPr>
          <p:cNvPr id="3" name="Segnaposto contenuto 2">
            <a:extLst>
              <a:ext uri="{FF2B5EF4-FFF2-40B4-BE49-F238E27FC236}">
                <a16:creationId xmlns:a16="http://schemas.microsoft.com/office/drawing/2014/main" id="{D659B17E-C8A0-44E2-8774-1D7D7861583C}"/>
              </a:ext>
            </a:extLst>
          </p:cNvPr>
          <p:cNvSpPr>
            <a:spLocks noGrp="1"/>
          </p:cNvSpPr>
          <p:nvPr>
            <p:ph idx="1"/>
          </p:nvPr>
        </p:nvSpPr>
        <p:spPr>
          <a:xfrm>
            <a:off x="1440544" y="1817352"/>
            <a:ext cx="10356529" cy="4799154"/>
          </a:xfrm>
        </p:spPr>
        <p:txBody>
          <a:bodyPr>
            <a:normAutofit fontScale="92500"/>
          </a:bodyPr>
          <a:lstStyle/>
          <a:p>
            <a:pPr lvl="0" algn="just"/>
            <a:r>
              <a:rPr lang="en-US" sz="2400" b="1" dirty="0">
                <a:solidFill>
                  <a:schemeClr val="accent2">
                    <a:lumMod val="75000"/>
                  </a:schemeClr>
                </a:solidFill>
              </a:rPr>
              <a:t>the delivery of training pathways built upon the results of skills assessment processes and on the identification of individual objectives </a:t>
            </a:r>
          </a:p>
          <a:p>
            <a:pPr marL="1349375" lvl="0" indent="0" algn="just">
              <a:buNone/>
            </a:pPr>
            <a:r>
              <a:rPr lang="en-US" sz="2000" i="1" dirty="0">
                <a:solidFill>
                  <a:schemeClr val="accent2">
                    <a:lumMod val="75000"/>
                  </a:schemeClr>
                </a:solidFill>
              </a:rPr>
              <a:t>skills assessment procedures and tools are themselves innovative outputs of the project</a:t>
            </a:r>
          </a:p>
          <a:p>
            <a:pPr marL="354013" lvl="0" indent="0" algn="just">
              <a:buNone/>
            </a:pPr>
            <a:endParaRPr lang="en-US" sz="2000" dirty="0">
              <a:solidFill>
                <a:schemeClr val="accent2">
                  <a:lumMod val="75000"/>
                </a:schemeClr>
              </a:solidFill>
            </a:endParaRPr>
          </a:p>
          <a:p>
            <a:pPr lvl="0" algn="just"/>
            <a:r>
              <a:rPr lang="en-US" sz="2400" b="1" dirty="0">
                <a:solidFill>
                  <a:schemeClr val="accent2">
                    <a:lumMod val="75000"/>
                  </a:schemeClr>
                </a:solidFill>
              </a:rPr>
              <a:t>the development of processes and devices of validation and recognition of the acquired skills</a:t>
            </a:r>
            <a:r>
              <a:rPr lang="en-US" sz="2400" dirty="0">
                <a:solidFill>
                  <a:schemeClr val="accent2">
                    <a:lumMod val="75000"/>
                  </a:schemeClr>
                </a:solidFill>
              </a:rPr>
              <a:t>, in close cooperation with the Regions and Social Partners and in full compliance with the current legislation: </a:t>
            </a:r>
          </a:p>
          <a:p>
            <a:pPr marL="1349375" lvl="0" indent="-354013" algn="just">
              <a:buNone/>
            </a:pPr>
            <a:r>
              <a:rPr lang="en-US" sz="1900" dirty="0">
                <a:solidFill>
                  <a:schemeClr val="accent2">
                    <a:lumMod val="75000"/>
                  </a:schemeClr>
                </a:solidFill>
              </a:rPr>
              <a:t>     </a:t>
            </a:r>
            <a:r>
              <a:rPr lang="en-US" sz="1900" i="1" dirty="0">
                <a:solidFill>
                  <a:schemeClr val="accent2">
                    <a:lumMod val="75000"/>
                  </a:schemeClr>
                </a:solidFill>
              </a:rPr>
              <a:t>this allows to assign a value of use and exchange to the certifications and to match the internal and external </a:t>
            </a:r>
            <a:r>
              <a:rPr lang="en-US" sz="1900" i="1" dirty="0" err="1">
                <a:solidFill>
                  <a:schemeClr val="accent2">
                    <a:lumMod val="75000"/>
                  </a:schemeClr>
                </a:solidFill>
              </a:rPr>
              <a:t>labour</a:t>
            </a:r>
            <a:r>
              <a:rPr lang="en-US" sz="1900" i="1" dirty="0">
                <a:solidFill>
                  <a:schemeClr val="accent2">
                    <a:lumMod val="75000"/>
                  </a:schemeClr>
                </a:solidFill>
              </a:rPr>
              <a:t> market needs. In addition, both the assessment processes and the content of the training supply will be based on DG Comp 2.1 standards to ensure established and shared references in the validation and recognition of skills;</a:t>
            </a:r>
            <a:endParaRPr lang="it-IT" sz="1900" i="1"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8EABD151-221F-4121-8E35-BCA119D22727}"/>
              </a:ext>
            </a:extLst>
          </p:cNvPr>
          <p:cNvPicPr>
            <a:picLocks noChangeAspect="1"/>
          </p:cNvPicPr>
          <p:nvPr/>
        </p:nvPicPr>
        <p:blipFill>
          <a:blip r:embed="rId2"/>
          <a:stretch>
            <a:fillRect/>
          </a:stretch>
        </p:blipFill>
        <p:spPr>
          <a:xfrm>
            <a:off x="284189" y="5346314"/>
            <a:ext cx="1501069" cy="1417676"/>
          </a:xfrm>
          <a:prstGeom prst="rect">
            <a:avLst/>
          </a:prstGeom>
        </p:spPr>
      </p:pic>
    </p:spTree>
    <p:extLst>
      <p:ext uri="{BB962C8B-B14F-4D97-AF65-F5344CB8AC3E}">
        <p14:creationId xmlns:p14="http://schemas.microsoft.com/office/powerpoint/2010/main" val="6885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294ACE-C09A-4BE1-82F7-6107D75863DC}"/>
              </a:ext>
            </a:extLst>
          </p:cNvPr>
          <p:cNvSpPr>
            <a:spLocks noGrp="1"/>
          </p:cNvSpPr>
          <p:nvPr>
            <p:ph type="title"/>
          </p:nvPr>
        </p:nvSpPr>
        <p:spPr>
          <a:xfrm>
            <a:off x="1900041" y="180058"/>
            <a:ext cx="8911687" cy="1280890"/>
          </a:xfrm>
        </p:spPr>
        <p:txBody>
          <a:bodyPr>
            <a:normAutofit/>
          </a:bodyPr>
          <a:lstStyle/>
          <a:p>
            <a:r>
              <a:rPr lang="en-GB" sz="3200" b="1" dirty="0">
                <a:solidFill>
                  <a:schemeClr val="accent2">
                    <a:lumMod val="75000"/>
                  </a:schemeClr>
                </a:solidFill>
              </a:rPr>
              <a:t>VAL.U.E. C.H.A.IN. Competitiveness: </a:t>
            </a:r>
            <a:br>
              <a:rPr lang="en-GB" sz="3200" b="1" dirty="0">
                <a:solidFill>
                  <a:schemeClr val="accent2">
                    <a:lumMod val="75000"/>
                  </a:schemeClr>
                </a:solidFill>
              </a:rPr>
            </a:br>
            <a:r>
              <a:rPr lang="en-GB" sz="2400" b="1" dirty="0">
                <a:solidFill>
                  <a:schemeClr val="accent2">
                    <a:lumMod val="75000"/>
                  </a:schemeClr>
                </a:solidFill>
              </a:rPr>
              <a:t>aim and  </a:t>
            </a:r>
            <a:r>
              <a:rPr lang="en-US" sz="2400" b="1" dirty="0">
                <a:solidFill>
                  <a:schemeClr val="accent2">
                    <a:lumMod val="75000"/>
                  </a:schemeClr>
                </a:solidFill>
              </a:rPr>
              <a:t>objectives</a:t>
            </a:r>
            <a:endParaRPr lang="it-IT" sz="3200" dirty="0">
              <a:solidFill>
                <a:schemeClr val="accent2">
                  <a:lumMod val="75000"/>
                </a:schemeClr>
              </a:solidFill>
            </a:endParaRPr>
          </a:p>
        </p:txBody>
      </p:sp>
      <p:sp>
        <p:nvSpPr>
          <p:cNvPr id="3" name="Segnaposto contenuto 2">
            <a:extLst>
              <a:ext uri="{FF2B5EF4-FFF2-40B4-BE49-F238E27FC236}">
                <a16:creationId xmlns:a16="http://schemas.microsoft.com/office/drawing/2014/main" id="{F529976E-6DD7-48F7-814F-05F108134CF0}"/>
              </a:ext>
            </a:extLst>
          </p:cNvPr>
          <p:cNvSpPr>
            <a:spLocks noGrp="1"/>
          </p:cNvSpPr>
          <p:nvPr>
            <p:ph idx="1"/>
          </p:nvPr>
        </p:nvSpPr>
        <p:spPr>
          <a:xfrm>
            <a:off x="1469738" y="1204111"/>
            <a:ext cx="10328972" cy="5247494"/>
          </a:xfrm>
        </p:spPr>
        <p:txBody>
          <a:bodyPr>
            <a:normAutofit/>
          </a:bodyPr>
          <a:lstStyle/>
          <a:p>
            <a:pPr lvl="0" algn="just"/>
            <a:r>
              <a:rPr lang="en-US" sz="2400" b="1" dirty="0">
                <a:solidFill>
                  <a:schemeClr val="accent2">
                    <a:lumMod val="75000"/>
                  </a:schemeClr>
                </a:solidFill>
              </a:rPr>
              <a:t>full consideration of the outcome of the institutional and scientific debate on the subject in the EU, </a:t>
            </a:r>
            <a:r>
              <a:rPr lang="en-US" sz="2400" dirty="0">
                <a:solidFill>
                  <a:schemeClr val="accent2">
                    <a:lumMod val="75000"/>
                  </a:schemeClr>
                </a:solidFill>
              </a:rPr>
              <a:t>through the continuous exchange and synergy with existing networks, such as those of the National Co-</a:t>
            </a:r>
            <a:r>
              <a:rPr lang="en-US" sz="2400" dirty="0" err="1">
                <a:solidFill>
                  <a:schemeClr val="accent2">
                    <a:lumMod val="75000"/>
                  </a:schemeClr>
                </a:solidFill>
              </a:rPr>
              <a:t>ordinators</a:t>
            </a:r>
            <a:r>
              <a:rPr lang="en-US" sz="2400" dirty="0">
                <a:solidFill>
                  <a:schemeClr val="accent2">
                    <a:lumMod val="75000"/>
                  </a:schemeClr>
                </a:solidFill>
              </a:rPr>
              <a:t> of the European Adult Learning Agenda, the other projects funded by the current Call and the two previous ones, the Ambassadors of the EPALE Platform and major international organizations (such as EAEA and EBSN);</a:t>
            </a:r>
          </a:p>
          <a:p>
            <a:pPr marL="0" lvl="0" indent="0" algn="just">
              <a:buNone/>
            </a:pPr>
            <a:endParaRPr lang="it-IT" sz="2400" dirty="0">
              <a:solidFill>
                <a:schemeClr val="accent2">
                  <a:lumMod val="75000"/>
                </a:schemeClr>
              </a:solidFill>
            </a:endParaRPr>
          </a:p>
          <a:p>
            <a:pPr lvl="0" algn="just"/>
            <a:r>
              <a:rPr lang="en-US" sz="2400" b="1" dirty="0">
                <a:solidFill>
                  <a:schemeClr val="accent2">
                    <a:lumMod val="75000"/>
                  </a:schemeClr>
                </a:solidFill>
              </a:rPr>
              <a:t>the raising of greater awareness and knowledge about the long-term benefits for the companies </a:t>
            </a:r>
            <a:r>
              <a:rPr lang="en-US" sz="2400" dirty="0">
                <a:solidFill>
                  <a:schemeClr val="accent2">
                    <a:lumMod val="75000"/>
                  </a:schemeClr>
                </a:solidFill>
              </a:rPr>
              <a:t>and their main stakeholders (representative associations, trade unions, inter-professional funds, public administrations) </a:t>
            </a:r>
            <a:r>
              <a:rPr lang="en-US" sz="2400" b="1" i="1" u="sng" dirty="0">
                <a:solidFill>
                  <a:schemeClr val="accent2">
                    <a:lumMod val="75000"/>
                  </a:schemeClr>
                </a:solidFill>
              </a:rPr>
              <a:t>when investing on upskilling and reskilling adult workers and in particular those aged over 50.</a:t>
            </a:r>
            <a:endParaRPr lang="it-IT" sz="2400" b="1" i="1" u="sng" dirty="0">
              <a:solidFill>
                <a:schemeClr val="accent2">
                  <a:lumMod val="75000"/>
                </a:schemeClr>
              </a:solidFill>
            </a:endParaRPr>
          </a:p>
          <a:p>
            <a:endParaRPr lang="it-IT" dirty="0"/>
          </a:p>
        </p:txBody>
      </p:sp>
      <p:pic>
        <p:nvPicPr>
          <p:cNvPr id="4" name="Immagine 3">
            <a:extLst>
              <a:ext uri="{FF2B5EF4-FFF2-40B4-BE49-F238E27FC236}">
                <a16:creationId xmlns:a16="http://schemas.microsoft.com/office/drawing/2014/main" id="{385A9E87-ABB4-4186-9775-76F0253873F7}"/>
              </a:ext>
            </a:extLst>
          </p:cNvPr>
          <p:cNvPicPr>
            <a:picLocks noChangeAspect="1"/>
          </p:cNvPicPr>
          <p:nvPr/>
        </p:nvPicPr>
        <p:blipFill>
          <a:blip r:embed="rId2"/>
          <a:stretch>
            <a:fillRect/>
          </a:stretch>
        </p:blipFill>
        <p:spPr>
          <a:xfrm>
            <a:off x="231829" y="5186829"/>
            <a:ext cx="1549837" cy="1468268"/>
          </a:xfrm>
          <a:prstGeom prst="rect">
            <a:avLst/>
          </a:prstGeom>
        </p:spPr>
      </p:pic>
    </p:spTree>
    <p:extLst>
      <p:ext uri="{BB962C8B-B14F-4D97-AF65-F5344CB8AC3E}">
        <p14:creationId xmlns:p14="http://schemas.microsoft.com/office/powerpoint/2010/main" val="324413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5B970-F4B9-4F96-8A8B-02452C2CFA41}"/>
              </a:ext>
            </a:extLst>
          </p:cNvPr>
          <p:cNvSpPr>
            <a:spLocks noGrp="1"/>
          </p:cNvSpPr>
          <p:nvPr>
            <p:ph type="title"/>
          </p:nvPr>
        </p:nvSpPr>
        <p:spPr>
          <a:xfrm>
            <a:off x="1859500" y="262160"/>
            <a:ext cx="8911687" cy="1280890"/>
          </a:xfrm>
        </p:spPr>
        <p:txBody>
          <a:bodyPr/>
          <a:lstStyle/>
          <a:p>
            <a:r>
              <a:rPr kumimoji="0" lang="en-GB" sz="3600" b="1" i="0" u="none" strike="noStrike" kern="1200" cap="none" spc="0" normalizeH="0" baseline="0" noProof="0" dirty="0">
                <a:ln>
                  <a:noFill/>
                </a:ln>
                <a:solidFill>
                  <a:srgbClr val="DE7E18">
                    <a:lumMod val="75000"/>
                  </a:srgbClr>
                </a:solidFill>
                <a:effectLst/>
                <a:uLnTx/>
                <a:uFillTx/>
                <a:latin typeface="Century Gothic" panose="020B0502020202020204"/>
                <a:ea typeface="+mj-ea"/>
                <a:cs typeface="+mj-cs"/>
              </a:rPr>
              <a:t>VAL.U.E. C.H.A.IN. Competitiveness:</a:t>
            </a:r>
            <a:br>
              <a:rPr kumimoji="0" lang="en-GB" sz="3600" b="1" i="0" u="none" strike="noStrike" kern="1200" cap="none" spc="0" normalizeH="0" baseline="0" noProof="0" dirty="0">
                <a:ln>
                  <a:noFill/>
                </a:ln>
                <a:solidFill>
                  <a:srgbClr val="DE7E18">
                    <a:lumMod val="75000"/>
                  </a:srgbClr>
                </a:solidFill>
                <a:effectLst/>
                <a:uLnTx/>
                <a:uFillTx/>
                <a:latin typeface="Century Gothic" panose="020B0502020202020204"/>
                <a:ea typeface="+mj-ea"/>
                <a:cs typeface="+mj-cs"/>
              </a:rPr>
            </a:br>
            <a:r>
              <a:rPr kumimoji="0" lang="en-GB" sz="3600" b="1" i="0" u="none" strike="noStrike" kern="1200" cap="none" spc="0" normalizeH="0" baseline="0" noProof="0" dirty="0">
                <a:ln>
                  <a:noFill/>
                </a:ln>
                <a:solidFill>
                  <a:srgbClr val="DE7E18">
                    <a:lumMod val="75000"/>
                  </a:srgbClr>
                </a:solidFill>
                <a:effectLst/>
                <a:uLnTx/>
                <a:uFillTx/>
                <a:latin typeface="Century Gothic" panose="020B0502020202020204"/>
                <a:ea typeface="+mj-ea"/>
                <a:cs typeface="+mj-cs"/>
              </a:rPr>
              <a:t>Work plan</a:t>
            </a:r>
            <a:endParaRPr lang="it-IT" dirty="0"/>
          </a:p>
        </p:txBody>
      </p:sp>
      <p:sp>
        <p:nvSpPr>
          <p:cNvPr id="3" name="Segnaposto contenuto 2">
            <a:extLst>
              <a:ext uri="{FF2B5EF4-FFF2-40B4-BE49-F238E27FC236}">
                <a16:creationId xmlns:a16="http://schemas.microsoft.com/office/drawing/2014/main" id="{67C7D88C-D6AF-4003-A2E9-1F4D3296FE2A}"/>
              </a:ext>
            </a:extLst>
          </p:cNvPr>
          <p:cNvSpPr>
            <a:spLocks noGrp="1"/>
          </p:cNvSpPr>
          <p:nvPr>
            <p:ph idx="1"/>
          </p:nvPr>
        </p:nvSpPr>
        <p:spPr>
          <a:xfrm>
            <a:off x="2009388" y="1543050"/>
            <a:ext cx="9714751" cy="4924425"/>
          </a:xfrm>
        </p:spPr>
        <p:txBody>
          <a:bodyPr>
            <a:normAutofit/>
          </a:bodyPr>
          <a:lstStyle/>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SKILLS IDENTIFICATION, VALIDATION AD RECOGNITION PROCEDURES AND TOOLS </a:t>
            </a: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LEARNING OUTCOMES DEFINITION FOR BASIC SKILLS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INVOLVEMENT AND SELECTION OF ENTERPRISES AND WORKERS (BENEFICIAIRES)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DEFINITION OF MODEL AND FORMAT FOR SKILLS TRANSPARENCY CERTIFICATE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DEPLOYMENT OF PERSONALIZED UPSKILLING/RESKILLING PATHWAYS FOR WORKERS </a:t>
            </a: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PROCESSES OF RECOGNITION/CERTIFICATION OF ACQUIRED SKILLS BY TRAINED WORKERS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PROJECT MANAGEMENT AND GOVERNANCE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DISSEMINATION OF PROJECT OUTPUTS, OUTCOMES AND RESULTS </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spcAft>
                <a:spcPts val="800"/>
              </a:spcAft>
              <a:buFont typeface="+mj-lt"/>
              <a:buAutoNum type="arabicPeriod"/>
            </a:pPr>
            <a:r>
              <a:rPr lang="en-GB"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UPSKILLING/RESKILLING INTEGRATED PATHWAYS FOR WORKERS ON DIGITAL BASIC SKILLS: A BENCHMARK EXERCISE WITH FRANCE DEPLOYMENT EXPERIENCES</a:t>
            </a:r>
            <a:endPar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4" name="Immagine 3">
            <a:extLst>
              <a:ext uri="{FF2B5EF4-FFF2-40B4-BE49-F238E27FC236}">
                <a16:creationId xmlns:a16="http://schemas.microsoft.com/office/drawing/2014/main" id="{82CD4E97-3FDE-4CF4-8C08-C7B90E33B706}"/>
              </a:ext>
            </a:extLst>
          </p:cNvPr>
          <p:cNvPicPr>
            <a:picLocks noChangeAspect="1"/>
          </p:cNvPicPr>
          <p:nvPr/>
        </p:nvPicPr>
        <p:blipFill>
          <a:blip r:embed="rId2"/>
          <a:stretch>
            <a:fillRect/>
          </a:stretch>
        </p:blipFill>
        <p:spPr>
          <a:xfrm>
            <a:off x="218449" y="5303319"/>
            <a:ext cx="1641051" cy="1554681"/>
          </a:xfrm>
          <a:prstGeom prst="rect">
            <a:avLst/>
          </a:prstGeom>
        </p:spPr>
      </p:pic>
    </p:spTree>
    <p:extLst>
      <p:ext uri="{BB962C8B-B14F-4D97-AF65-F5344CB8AC3E}">
        <p14:creationId xmlns:p14="http://schemas.microsoft.com/office/powerpoint/2010/main" val="119919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FF0DD9-C002-4E0E-BBC1-5056F54BE1EA}"/>
              </a:ext>
            </a:extLst>
          </p:cNvPr>
          <p:cNvSpPr>
            <a:spLocks noGrp="1"/>
          </p:cNvSpPr>
          <p:nvPr>
            <p:ph type="title"/>
          </p:nvPr>
        </p:nvSpPr>
        <p:spPr>
          <a:xfrm>
            <a:off x="1792825" y="306333"/>
            <a:ext cx="9799100" cy="1280890"/>
          </a:xfrm>
        </p:spPr>
        <p:txBody>
          <a:bodyPr>
            <a:normAutofit fontScale="90000"/>
          </a:bodyPr>
          <a:lstStyle/>
          <a:p>
            <a:r>
              <a:rPr lang="en-GB" sz="2800" b="1" dirty="0">
                <a:solidFill>
                  <a:schemeClr val="accent2">
                    <a:lumMod val="75000"/>
                  </a:schemeClr>
                </a:solidFill>
              </a:rPr>
              <a:t>WP 1: SKILLS IDENTIFICATION, VALIDATION AD RECOGNITION PROCEDURES AND TOOLS</a:t>
            </a:r>
            <a:br>
              <a:rPr lang="en-GB" sz="2800" b="1" dirty="0">
                <a:solidFill>
                  <a:schemeClr val="accent2">
                    <a:lumMod val="75000"/>
                  </a:schemeClr>
                </a:solidFill>
              </a:rPr>
            </a:br>
            <a:endParaRPr lang="it-IT" sz="2800" dirty="0">
              <a:solidFill>
                <a:schemeClr val="accent2">
                  <a:lumMod val="75000"/>
                </a:schemeClr>
              </a:solidFill>
            </a:endParaRPr>
          </a:p>
        </p:txBody>
      </p:sp>
      <p:sp>
        <p:nvSpPr>
          <p:cNvPr id="3" name="Segnaposto contenuto 2">
            <a:extLst>
              <a:ext uri="{FF2B5EF4-FFF2-40B4-BE49-F238E27FC236}">
                <a16:creationId xmlns:a16="http://schemas.microsoft.com/office/drawing/2014/main" id="{9D023834-FF21-4C8F-B5BF-9D0391C18B7C}"/>
              </a:ext>
            </a:extLst>
          </p:cNvPr>
          <p:cNvSpPr>
            <a:spLocks noGrp="1"/>
          </p:cNvSpPr>
          <p:nvPr>
            <p:ph idx="1"/>
          </p:nvPr>
        </p:nvSpPr>
        <p:spPr>
          <a:xfrm>
            <a:off x="2112019" y="1721739"/>
            <a:ext cx="8915400" cy="4829928"/>
          </a:xfrm>
        </p:spPr>
        <p:txBody>
          <a:bodyPr>
            <a:normAutofit/>
          </a:bodyPr>
          <a:lstStyle/>
          <a:p>
            <a:pPr algn="just"/>
            <a:r>
              <a:rPr lang="en-GB" sz="2400" b="1" dirty="0">
                <a:solidFill>
                  <a:schemeClr val="accent2">
                    <a:lumMod val="75000"/>
                  </a:schemeClr>
                </a:solidFill>
                <a:latin typeface="Calibri" panose="020F0502020204030204" pitchFamily="34" charset="0"/>
                <a:cs typeface="Calibri" panose="020F0502020204030204" pitchFamily="34" charset="0"/>
              </a:rPr>
              <a:t>The objective is </a:t>
            </a:r>
            <a:r>
              <a:rPr lang="en-GB" sz="2400" dirty="0">
                <a:solidFill>
                  <a:schemeClr val="accent2">
                    <a:lumMod val="75000"/>
                  </a:schemeClr>
                </a:solidFill>
                <a:latin typeface="Calibri" panose="020F0502020204030204" pitchFamily="34" charset="0"/>
                <a:cs typeface="Calibri" panose="020F0502020204030204" pitchFamily="34" charset="0"/>
              </a:rPr>
              <a:t>to share with the project partnership, and in particular with the Regions, a common methodology for the recognition of the competences acquired from experience, also in order to recognize credits, before undergoing training and for attending training pathways, towards the training paths, with particular, but not exclusive reference, to digital basic skills.</a:t>
            </a:r>
          </a:p>
          <a:p>
            <a:pPr algn="just"/>
            <a:endParaRPr lang="en-GB" sz="2400" dirty="0">
              <a:solidFill>
                <a:schemeClr val="accent2">
                  <a:lumMod val="75000"/>
                </a:schemeClr>
              </a:solidFill>
              <a:latin typeface="Calibri" panose="020F0502020204030204" pitchFamily="34" charset="0"/>
              <a:cs typeface="Calibri" panose="020F0502020204030204" pitchFamily="34" charset="0"/>
            </a:endParaRPr>
          </a:p>
          <a:p>
            <a:pPr algn="just"/>
            <a:r>
              <a:rPr lang="en-GB" sz="2000"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1.1 </a:t>
            </a:r>
            <a:r>
              <a:rPr lang="en-GB" sz="20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Process and share with the Regions the operational model (processes, tools, human resources involved) for identifying basic skills arising from experiences acquired in NFIL contexts; </a:t>
            </a:r>
          </a:p>
          <a:p>
            <a:pPr algn="just"/>
            <a:r>
              <a:rPr lang="en-GB" sz="2000" b="1"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Sub-activity 1.2 </a:t>
            </a:r>
            <a:r>
              <a:rPr lang="en-GB" sz="20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Drafting of IVC model and validation</a:t>
            </a:r>
            <a:endParaRPr lang="it-IT" sz="2000"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algn="just"/>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dirty="0"/>
          </a:p>
        </p:txBody>
      </p:sp>
      <p:pic>
        <p:nvPicPr>
          <p:cNvPr id="4" name="Immagine 3">
            <a:extLst>
              <a:ext uri="{FF2B5EF4-FFF2-40B4-BE49-F238E27FC236}">
                <a16:creationId xmlns:a16="http://schemas.microsoft.com/office/drawing/2014/main" id="{60E9F3CE-7567-41EA-9204-417C4DC61067}"/>
              </a:ext>
            </a:extLst>
          </p:cNvPr>
          <p:cNvPicPr>
            <a:picLocks noChangeAspect="1"/>
          </p:cNvPicPr>
          <p:nvPr/>
        </p:nvPicPr>
        <p:blipFill>
          <a:blip r:embed="rId2"/>
          <a:stretch>
            <a:fillRect/>
          </a:stretch>
        </p:blipFill>
        <p:spPr>
          <a:xfrm>
            <a:off x="236362" y="5158547"/>
            <a:ext cx="1641051" cy="1554681"/>
          </a:xfrm>
          <a:prstGeom prst="rect">
            <a:avLst/>
          </a:prstGeom>
        </p:spPr>
      </p:pic>
    </p:spTree>
    <p:extLst>
      <p:ext uri="{BB962C8B-B14F-4D97-AF65-F5344CB8AC3E}">
        <p14:creationId xmlns:p14="http://schemas.microsoft.com/office/powerpoint/2010/main" val="367003745"/>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379</TotalTime>
  <Words>2652</Words>
  <Application>Microsoft Office PowerPoint</Application>
  <PresentationFormat>Widescreen</PresentationFormat>
  <Paragraphs>149</Paragraphs>
  <Slides>17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17</vt:i4>
      </vt:variant>
    </vt:vector>
  </HeadingPairs>
  <TitlesOfParts>
    <vt:vector size="24" baseType="lpstr">
      <vt:lpstr>Arial</vt:lpstr>
      <vt:lpstr>Calibri</vt:lpstr>
      <vt:lpstr>Century Gothic</vt:lpstr>
      <vt:lpstr>Verdana</vt:lpstr>
      <vt:lpstr>Wingdings</vt:lpstr>
      <vt:lpstr>Wingdings 3</vt:lpstr>
      <vt:lpstr>Filo</vt:lpstr>
      <vt:lpstr>   Upskilling for low skilled adults    EaSI - VAL.U.E. C.H.A.IN. Competitiveness  VALidating &amp; Upskilling Employees Competences Hence Accruing INdustry competitiveness </vt:lpstr>
      <vt:lpstr>VAL.U.E. C.H.A.IN. Competitiveness:  PROJECT RATIONALE AND CONTEXT </vt:lpstr>
      <vt:lpstr>VAL.U.E. C.H.A.IN. Competitiveness:  PROJECT RATIONALE AND CONTEXT</vt:lpstr>
      <vt:lpstr>VAL.U.E. C.H.A.IN. Competitiveness:  PROJECT RATIONALE AND CONTEXT</vt:lpstr>
      <vt:lpstr>VAL.U.E. C.H.A.IN. Competitiveness:  aim and  objectives (1/2)</vt:lpstr>
      <vt:lpstr>VAL.U.E. C.H.A.IN. Competitiveness:  aim and  objectives (2/2)</vt:lpstr>
      <vt:lpstr>VAL.U.E. C.H.A.IN. Competitiveness:  aim and  objectives</vt:lpstr>
      <vt:lpstr>VAL.U.E. C.H.A.IN. Competitiveness: Work plan</vt:lpstr>
      <vt:lpstr>WP 1: SKILLS IDENTIFICATION, VALIDATION AD RECOGNITION PROCEDURES AND TOOLS </vt:lpstr>
      <vt:lpstr>WP2: LEARNING OUTCOMES DEFINITION FOR BASIC SKILLS</vt:lpstr>
      <vt:lpstr>WP3: INVOLVEMENT AND SELECTION OF ENTERPRISES AND WORKERS (BENEFICIAIRES) </vt:lpstr>
      <vt:lpstr>WP4: DEFINITION OF MODEL AND FORMAT FOR SKILLS TRANSPARENCY CERTIFICATE</vt:lpstr>
      <vt:lpstr>WP5: DEPLOYMENT OF PERSONALIZED UPSKILLING/RESKILLING PATHWAYS FOR WORKERS</vt:lpstr>
      <vt:lpstr>WP6: PROCESSES OF  RECOGNITION/CERTIFICATION OF ACQUIRED SKILLS BY TRAINED WORKERS</vt:lpstr>
      <vt:lpstr>WP7: PROJECT MANAGEMENT AND GOVERNANCE</vt:lpstr>
      <vt:lpstr>WP8: DISSEMINATION OF PROJECT OUTPUTS, OUTCOMES AND RESULTS</vt:lpstr>
      <vt:lpstr>WP9: UPSKILLING/RESKILLING INTEGRATED PATHWAYS FOR WORKERS ON DIGITAL BASIC SKILLS: A BENCHMARK EXERCISE WITH FRANCE DEPLOYMENT EXPERIENCES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Vitali Claudio</dc:creator>
  <cp:lastModifiedBy>Vitali Claudio</cp:lastModifiedBy>
  <cp:revision>29</cp:revision>
  <dcterms:created xsi:type="dcterms:W3CDTF">2020-12-13T18:54:37Z</dcterms:created>
  <dcterms:modified xsi:type="dcterms:W3CDTF">2021-03-08T12:35:52Z</dcterms:modified>
</cp:coreProperties>
</file>