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9" r:id="rId6"/>
    <p:sldId id="267" r:id="rId7"/>
    <p:sldId id="261" r:id="rId8"/>
    <p:sldId id="262" r:id="rId9"/>
    <p:sldId id="263" r:id="rId10"/>
    <p:sldId id="264" r:id="rId11"/>
    <p:sldId id="265"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66" y="12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ACC24-EB30-40A3-92D6-541FD994E4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a:extLst>
              <a:ext uri="{FF2B5EF4-FFF2-40B4-BE49-F238E27FC236}">
                <a16:creationId xmlns:a16="http://schemas.microsoft.com/office/drawing/2014/main" id="{4AFEEE55-7AC9-4456-A2B2-3A754E7531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a:extLst>
              <a:ext uri="{FF2B5EF4-FFF2-40B4-BE49-F238E27FC236}">
                <a16:creationId xmlns:a16="http://schemas.microsoft.com/office/drawing/2014/main" id="{7FECEFBF-5B38-4E78-B4DF-7F6BF13F94E9}"/>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5" name="Footer Placeholder 4">
            <a:extLst>
              <a:ext uri="{FF2B5EF4-FFF2-40B4-BE49-F238E27FC236}">
                <a16:creationId xmlns:a16="http://schemas.microsoft.com/office/drawing/2014/main" id="{8DB79208-B485-4E42-8DE8-77069309BC87}"/>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55E2E355-4C9E-45AB-8B0D-37DA5ACAD2F6}"/>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2177106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E1FF3-F808-4138-9945-C7CC7AD08ED4}"/>
              </a:ext>
            </a:extLst>
          </p:cNvPr>
          <p:cNvSpPr>
            <a:spLocks noGrp="1"/>
          </p:cNvSpPr>
          <p:nvPr>
            <p:ph type="title"/>
          </p:nvPr>
        </p:nvSpPr>
        <p:spPr/>
        <p:txBody>
          <a:bodyPr/>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FEE82684-77E7-4B84-B44B-F03C55CA4C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B9BE580D-BD5E-461D-9A4A-2A09CC862CB6}"/>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5" name="Footer Placeholder 4">
            <a:extLst>
              <a:ext uri="{FF2B5EF4-FFF2-40B4-BE49-F238E27FC236}">
                <a16:creationId xmlns:a16="http://schemas.microsoft.com/office/drawing/2014/main" id="{E3C67997-1995-477C-A262-A00CBE0FFFA6}"/>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9B921B72-3C50-4C99-A963-A9AF7CEE2F75}"/>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150908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C80D1B-3724-4137-ADEF-2E111F9030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a:extLst>
              <a:ext uri="{FF2B5EF4-FFF2-40B4-BE49-F238E27FC236}">
                <a16:creationId xmlns:a16="http://schemas.microsoft.com/office/drawing/2014/main" id="{7C7E86F6-FFFB-406F-BDE9-BA01652EDB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50B9D5C9-7335-4073-BC9E-2642702ED6E4}"/>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5" name="Footer Placeholder 4">
            <a:extLst>
              <a:ext uri="{FF2B5EF4-FFF2-40B4-BE49-F238E27FC236}">
                <a16:creationId xmlns:a16="http://schemas.microsoft.com/office/drawing/2014/main" id="{11AA2850-A4D5-467C-A7E3-316101C0596C}"/>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82650B5B-8224-4CAF-B0DC-B3F7AF7A7060}"/>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75895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5AD3C-D7D9-4E39-8086-7F516A511085}"/>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B591931B-E3F0-4207-B2BF-5B7470EA67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05C2A3CD-441F-4102-A82A-A35E5C0A911B}"/>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5" name="Footer Placeholder 4">
            <a:extLst>
              <a:ext uri="{FF2B5EF4-FFF2-40B4-BE49-F238E27FC236}">
                <a16:creationId xmlns:a16="http://schemas.microsoft.com/office/drawing/2014/main" id="{3B86C56B-12E4-4562-A7A6-F2979BE017D3}"/>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D5F20E4D-CE0D-423D-8BE7-437558DF3B76}"/>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584461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D56D2-491B-4033-8A3D-495B4ACDCF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a:extLst>
              <a:ext uri="{FF2B5EF4-FFF2-40B4-BE49-F238E27FC236}">
                <a16:creationId xmlns:a16="http://schemas.microsoft.com/office/drawing/2014/main" id="{CC7ABADC-1451-4251-AB9D-CBC96DEAB1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B46A4A-857F-49FB-96F2-650BFEFB415F}"/>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5" name="Footer Placeholder 4">
            <a:extLst>
              <a:ext uri="{FF2B5EF4-FFF2-40B4-BE49-F238E27FC236}">
                <a16:creationId xmlns:a16="http://schemas.microsoft.com/office/drawing/2014/main" id="{882C0FCE-1868-4388-8388-781F17AFFA85}"/>
              </a:ext>
            </a:extLst>
          </p:cNvPr>
          <p:cNvSpPr>
            <a:spLocks noGrp="1"/>
          </p:cNvSpPr>
          <p:nvPr>
            <p:ph type="ftr" sz="quarter" idx="11"/>
          </p:nvPr>
        </p:nvSpPr>
        <p:spPr/>
        <p:txBody>
          <a:bodyPr/>
          <a:lstStyle/>
          <a:p>
            <a:endParaRPr lang="nl-NL"/>
          </a:p>
        </p:txBody>
      </p:sp>
      <p:sp>
        <p:nvSpPr>
          <p:cNvPr id="6" name="Slide Number Placeholder 5">
            <a:extLst>
              <a:ext uri="{FF2B5EF4-FFF2-40B4-BE49-F238E27FC236}">
                <a16:creationId xmlns:a16="http://schemas.microsoft.com/office/drawing/2014/main" id="{8E7708A8-CDB8-4DA0-872F-EBAD948EC1E0}"/>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2306589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3CEE1-BCE4-4294-82E8-C33CBCA482D9}"/>
              </a:ext>
            </a:extLst>
          </p:cNvPr>
          <p:cNvSpPr>
            <a:spLocks noGrp="1"/>
          </p:cNvSpPr>
          <p:nvPr>
            <p:ph type="title"/>
          </p:nvPr>
        </p:nvSpPr>
        <p:spPr/>
        <p:txBody>
          <a:bodyPr/>
          <a:lstStyle/>
          <a:p>
            <a:r>
              <a:rPr lang="en-US"/>
              <a:t>Click to edit Master title style</a:t>
            </a:r>
            <a:endParaRPr lang="nl-NL"/>
          </a:p>
        </p:txBody>
      </p:sp>
      <p:sp>
        <p:nvSpPr>
          <p:cNvPr id="3" name="Content Placeholder 2">
            <a:extLst>
              <a:ext uri="{FF2B5EF4-FFF2-40B4-BE49-F238E27FC236}">
                <a16:creationId xmlns:a16="http://schemas.microsoft.com/office/drawing/2014/main" id="{49B2F042-70C8-4F3F-B205-0F6C88AEF9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a:extLst>
              <a:ext uri="{FF2B5EF4-FFF2-40B4-BE49-F238E27FC236}">
                <a16:creationId xmlns:a16="http://schemas.microsoft.com/office/drawing/2014/main" id="{B98139DA-EBB3-443B-AD87-7075555193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a:extLst>
              <a:ext uri="{FF2B5EF4-FFF2-40B4-BE49-F238E27FC236}">
                <a16:creationId xmlns:a16="http://schemas.microsoft.com/office/drawing/2014/main" id="{DE40E500-F624-458D-9313-473533E79FAD}"/>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6" name="Footer Placeholder 5">
            <a:extLst>
              <a:ext uri="{FF2B5EF4-FFF2-40B4-BE49-F238E27FC236}">
                <a16:creationId xmlns:a16="http://schemas.microsoft.com/office/drawing/2014/main" id="{F5432D1A-E6BC-4467-A82E-84ACBDF629EE}"/>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E41164E1-4A7B-4A91-AE0A-80E716CDB23D}"/>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731963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1B2E-48A4-4277-AEE4-6FC5F10A0CC2}"/>
              </a:ext>
            </a:extLst>
          </p:cNvPr>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a:extLst>
              <a:ext uri="{FF2B5EF4-FFF2-40B4-BE49-F238E27FC236}">
                <a16:creationId xmlns:a16="http://schemas.microsoft.com/office/drawing/2014/main" id="{6212AE86-11F3-4A96-A506-B7F1645313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D11F4C-687C-48E0-87A2-1D37509E43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a:extLst>
              <a:ext uri="{FF2B5EF4-FFF2-40B4-BE49-F238E27FC236}">
                <a16:creationId xmlns:a16="http://schemas.microsoft.com/office/drawing/2014/main" id="{96DB8910-3857-4A96-8962-CF776849DB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088403-921C-4EC8-B6F9-0834509366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a:extLst>
              <a:ext uri="{FF2B5EF4-FFF2-40B4-BE49-F238E27FC236}">
                <a16:creationId xmlns:a16="http://schemas.microsoft.com/office/drawing/2014/main" id="{CD9BA52C-ABF8-41A2-83F4-2329C8507B03}"/>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8" name="Footer Placeholder 7">
            <a:extLst>
              <a:ext uri="{FF2B5EF4-FFF2-40B4-BE49-F238E27FC236}">
                <a16:creationId xmlns:a16="http://schemas.microsoft.com/office/drawing/2014/main" id="{B078A8B7-F7A4-4F42-85D3-D5242CD26AA3}"/>
              </a:ext>
            </a:extLst>
          </p:cNvPr>
          <p:cNvSpPr>
            <a:spLocks noGrp="1"/>
          </p:cNvSpPr>
          <p:nvPr>
            <p:ph type="ftr" sz="quarter" idx="11"/>
          </p:nvPr>
        </p:nvSpPr>
        <p:spPr/>
        <p:txBody>
          <a:bodyPr/>
          <a:lstStyle/>
          <a:p>
            <a:endParaRPr lang="nl-NL"/>
          </a:p>
        </p:txBody>
      </p:sp>
      <p:sp>
        <p:nvSpPr>
          <p:cNvPr id="9" name="Slide Number Placeholder 8">
            <a:extLst>
              <a:ext uri="{FF2B5EF4-FFF2-40B4-BE49-F238E27FC236}">
                <a16:creationId xmlns:a16="http://schemas.microsoft.com/office/drawing/2014/main" id="{D007D9B9-2B47-4742-99CD-B0671A93A4F1}"/>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119820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1F84D-2006-409E-A16E-9455A589F84A}"/>
              </a:ext>
            </a:extLst>
          </p:cNvPr>
          <p:cNvSpPr>
            <a:spLocks noGrp="1"/>
          </p:cNvSpPr>
          <p:nvPr>
            <p:ph type="title"/>
          </p:nvPr>
        </p:nvSpPr>
        <p:spPr/>
        <p:txBody>
          <a:bodyPr/>
          <a:lstStyle/>
          <a:p>
            <a:r>
              <a:rPr lang="en-US"/>
              <a:t>Click to edit Master title style</a:t>
            </a:r>
            <a:endParaRPr lang="nl-NL"/>
          </a:p>
        </p:txBody>
      </p:sp>
      <p:sp>
        <p:nvSpPr>
          <p:cNvPr id="3" name="Date Placeholder 2">
            <a:extLst>
              <a:ext uri="{FF2B5EF4-FFF2-40B4-BE49-F238E27FC236}">
                <a16:creationId xmlns:a16="http://schemas.microsoft.com/office/drawing/2014/main" id="{1F91F529-6154-4A99-95C6-34870F62F514}"/>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4" name="Footer Placeholder 3">
            <a:extLst>
              <a:ext uri="{FF2B5EF4-FFF2-40B4-BE49-F238E27FC236}">
                <a16:creationId xmlns:a16="http://schemas.microsoft.com/office/drawing/2014/main" id="{D9055482-552E-41C7-8252-CE22A70305CB}"/>
              </a:ext>
            </a:extLst>
          </p:cNvPr>
          <p:cNvSpPr>
            <a:spLocks noGrp="1"/>
          </p:cNvSpPr>
          <p:nvPr>
            <p:ph type="ftr" sz="quarter" idx="11"/>
          </p:nvPr>
        </p:nvSpPr>
        <p:spPr/>
        <p:txBody>
          <a:bodyPr/>
          <a:lstStyle/>
          <a:p>
            <a:endParaRPr lang="nl-NL"/>
          </a:p>
        </p:txBody>
      </p:sp>
      <p:sp>
        <p:nvSpPr>
          <p:cNvPr id="5" name="Slide Number Placeholder 4">
            <a:extLst>
              <a:ext uri="{FF2B5EF4-FFF2-40B4-BE49-F238E27FC236}">
                <a16:creationId xmlns:a16="http://schemas.microsoft.com/office/drawing/2014/main" id="{20FA90CD-0DB6-45CB-A49F-88C185852321}"/>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339397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829CC7-31DB-46E4-A1C1-1246FE7A76DB}"/>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3" name="Footer Placeholder 2">
            <a:extLst>
              <a:ext uri="{FF2B5EF4-FFF2-40B4-BE49-F238E27FC236}">
                <a16:creationId xmlns:a16="http://schemas.microsoft.com/office/drawing/2014/main" id="{9C22F691-93D7-4014-B58D-C32322CAA416}"/>
              </a:ext>
            </a:extLst>
          </p:cNvPr>
          <p:cNvSpPr>
            <a:spLocks noGrp="1"/>
          </p:cNvSpPr>
          <p:nvPr>
            <p:ph type="ftr" sz="quarter" idx="11"/>
          </p:nvPr>
        </p:nvSpPr>
        <p:spPr/>
        <p:txBody>
          <a:bodyPr/>
          <a:lstStyle/>
          <a:p>
            <a:endParaRPr lang="nl-NL"/>
          </a:p>
        </p:txBody>
      </p:sp>
      <p:sp>
        <p:nvSpPr>
          <p:cNvPr id="4" name="Slide Number Placeholder 3">
            <a:extLst>
              <a:ext uri="{FF2B5EF4-FFF2-40B4-BE49-F238E27FC236}">
                <a16:creationId xmlns:a16="http://schemas.microsoft.com/office/drawing/2014/main" id="{113A5AFD-7205-4FA2-969E-625B149F7024}"/>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2964829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DD23-C3C6-4B7F-BD8F-A9BF1D6EE9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a:extLst>
              <a:ext uri="{FF2B5EF4-FFF2-40B4-BE49-F238E27FC236}">
                <a16:creationId xmlns:a16="http://schemas.microsoft.com/office/drawing/2014/main" id="{D8EFD868-8CEF-4B4D-88AC-FC2F8345BF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a:extLst>
              <a:ext uri="{FF2B5EF4-FFF2-40B4-BE49-F238E27FC236}">
                <a16:creationId xmlns:a16="http://schemas.microsoft.com/office/drawing/2014/main" id="{D0558FDF-4153-43E6-812A-04BF650ED2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7BB71E-89CE-4B43-B13F-9E5FDADA62ED}"/>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6" name="Footer Placeholder 5">
            <a:extLst>
              <a:ext uri="{FF2B5EF4-FFF2-40B4-BE49-F238E27FC236}">
                <a16:creationId xmlns:a16="http://schemas.microsoft.com/office/drawing/2014/main" id="{D691D579-B260-4A8A-B2F0-57214B7984BD}"/>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BBFAFFD5-3CF5-4153-8389-B509C26397E0}"/>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2921602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8B239-AAEB-4903-8279-D326B364E8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a:extLst>
              <a:ext uri="{FF2B5EF4-FFF2-40B4-BE49-F238E27FC236}">
                <a16:creationId xmlns:a16="http://schemas.microsoft.com/office/drawing/2014/main" id="{31604CEB-8204-4918-A83C-BE8DCA52D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a:extLst>
              <a:ext uri="{FF2B5EF4-FFF2-40B4-BE49-F238E27FC236}">
                <a16:creationId xmlns:a16="http://schemas.microsoft.com/office/drawing/2014/main" id="{24EC5FB3-FC17-495B-8875-8A5EA27B30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37DC88-34E1-45C0-9D16-DEB99385FB2D}"/>
              </a:ext>
            </a:extLst>
          </p:cNvPr>
          <p:cNvSpPr>
            <a:spLocks noGrp="1"/>
          </p:cNvSpPr>
          <p:nvPr>
            <p:ph type="dt" sz="half" idx="10"/>
          </p:nvPr>
        </p:nvSpPr>
        <p:spPr/>
        <p:txBody>
          <a:bodyPr/>
          <a:lstStyle/>
          <a:p>
            <a:fld id="{AEF50231-D511-47B7-90B7-3A02938B5468}" type="datetimeFigureOut">
              <a:rPr lang="nl-NL" smtClean="0"/>
              <a:t>8-6-2020</a:t>
            </a:fld>
            <a:endParaRPr lang="nl-NL"/>
          </a:p>
        </p:txBody>
      </p:sp>
      <p:sp>
        <p:nvSpPr>
          <p:cNvPr id="6" name="Footer Placeholder 5">
            <a:extLst>
              <a:ext uri="{FF2B5EF4-FFF2-40B4-BE49-F238E27FC236}">
                <a16:creationId xmlns:a16="http://schemas.microsoft.com/office/drawing/2014/main" id="{A27E6071-4F9D-4DD0-A7F8-8CE1B879655C}"/>
              </a:ext>
            </a:extLst>
          </p:cNvPr>
          <p:cNvSpPr>
            <a:spLocks noGrp="1"/>
          </p:cNvSpPr>
          <p:nvPr>
            <p:ph type="ftr" sz="quarter" idx="11"/>
          </p:nvPr>
        </p:nvSpPr>
        <p:spPr/>
        <p:txBody>
          <a:bodyPr/>
          <a:lstStyle/>
          <a:p>
            <a:endParaRPr lang="nl-NL"/>
          </a:p>
        </p:txBody>
      </p:sp>
      <p:sp>
        <p:nvSpPr>
          <p:cNvPr id="7" name="Slide Number Placeholder 6">
            <a:extLst>
              <a:ext uri="{FF2B5EF4-FFF2-40B4-BE49-F238E27FC236}">
                <a16:creationId xmlns:a16="http://schemas.microsoft.com/office/drawing/2014/main" id="{AE5A9F1C-D4B9-4664-87EC-C1E671A9D59F}"/>
              </a:ext>
            </a:extLst>
          </p:cNvPr>
          <p:cNvSpPr>
            <a:spLocks noGrp="1"/>
          </p:cNvSpPr>
          <p:nvPr>
            <p:ph type="sldNum" sz="quarter" idx="12"/>
          </p:nvPr>
        </p:nvSpPr>
        <p:spPr/>
        <p:txBody>
          <a:bodyPr/>
          <a:lstStyle/>
          <a:p>
            <a:fld id="{A5135129-B1BB-4C41-92EE-3BE342646EAF}" type="slidenum">
              <a:rPr lang="nl-NL" smtClean="0"/>
              <a:t>‹#›</a:t>
            </a:fld>
            <a:endParaRPr lang="nl-NL"/>
          </a:p>
        </p:txBody>
      </p:sp>
    </p:spTree>
    <p:extLst>
      <p:ext uri="{BB962C8B-B14F-4D97-AF65-F5344CB8AC3E}">
        <p14:creationId xmlns:p14="http://schemas.microsoft.com/office/powerpoint/2010/main" val="2078886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E4F617-2007-4205-948D-E39E6E5F67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a:extLst>
              <a:ext uri="{FF2B5EF4-FFF2-40B4-BE49-F238E27FC236}">
                <a16:creationId xmlns:a16="http://schemas.microsoft.com/office/drawing/2014/main" id="{6DB831AC-1C3C-42F1-B607-AFF99E2940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a:extLst>
              <a:ext uri="{FF2B5EF4-FFF2-40B4-BE49-F238E27FC236}">
                <a16:creationId xmlns:a16="http://schemas.microsoft.com/office/drawing/2014/main" id="{184D1853-EAAE-4CC3-97D4-190325984F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F50231-D511-47B7-90B7-3A02938B5468}" type="datetimeFigureOut">
              <a:rPr lang="nl-NL" smtClean="0"/>
              <a:t>8-6-2020</a:t>
            </a:fld>
            <a:endParaRPr lang="nl-NL"/>
          </a:p>
        </p:txBody>
      </p:sp>
      <p:sp>
        <p:nvSpPr>
          <p:cNvPr id="5" name="Footer Placeholder 4">
            <a:extLst>
              <a:ext uri="{FF2B5EF4-FFF2-40B4-BE49-F238E27FC236}">
                <a16:creationId xmlns:a16="http://schemas.microsoft.com/office/drawing/2014/main" id="{AF918BF0-7C6C-419F-8B81-24859C2526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a:extLst>
              <a:ext uri="{FF2B5EF4-FFF2-40B4-BE49-F238E27FC236}">
                <a16:creationId xmlns:a16="http://schemas.microsoft.com/office/drawing/2014/main" id="{63C17F2F-2551-4AD8-9D26-8C14704E93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135129-B1BB-4C41-92EE-3BE342646EAF}" type="slidenum">
              <a:rPr lang="nl-NL" smtClean="0"/>
              <a:t>‹#›</a:t>
            </a:fld>
            <a:endParaRPr lang="nl-NL"/>
          </a:p>
        </p:txBody>
      </p:sp>
    </p:spTree>
    <p:extLst>
      <p:ext uri="{BB962C8B-B14F-4D97-AF65-F5344CB8AC3E}">
        <p14:creationId xmlns:p14="http://schemas.microsoft.com/office/powerpoint/2010/main" val="1282641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801C612-B6B1-454E-99EC-6754A6DA1C8D}"/>
              </a:ext>
            </a:extLst>
          </p:cNvPr>
          <p:cNvSpPr>
            <a:spLocks noGrp="1"/>
          </p:cNvSpPr>
          <p:nvPr>
            <p:ph type="ctrTitle"/>
          </p:nvPr>
        </p:nvSpPr>
        <p:spPr>
          <a:xfrm>
            <a:off x="3045368" y="2043663"/>
            <a:ext cx="6105194" cy="2031055"/>
          </a:xfrm>
        </p:spPr>
        <p:txBody>
          <a:bodyPr>
            <a:normAutofit/>
          </a:bodyPr>
          <a:lstStyle/>
          <a:p>
            <a:r>
              <a:rPr lang="en-GB" sz="4700">
                <a:solidFill>
                  <a:srgbClr val="FFFFFF"/>
                </a:solidFill>
              </a:rPr>
              <a:t>Adult Learning and COVID-19: state of play and future orientation</a:t>
            </a:r>
            <a:endParaRPr lang="nl-NL" sz="4700">
              <a:solidFill>
                <a:srgbClr val="FFFFFF"/>
              </a:solidFill>
            </a:endParaRPr>
          </a:p>
        </p:txBody>
      </p:sp>
      <p:sp>
        <p:nvSpPr>
          <p:cNvPr id="4" name="Rectangle 1">
            <a:extLst>
              <a:ext uri="{FF2B5EF4-FFF2-40B4-BE49-F238E27FC236}">
                <a16:creationId xmlns:a16="http://schemas.microsoft.com/office/drawing/2014/main" id="{FACFB1A2-9780-49B8-8C92-BE5B3BBA965B}"/>
              </a:ext>
            </a:extLst>
          </p:cNvPr>
          <p:cNvSpPr>
            <a:spLocks noGrp="1" noChangeArrowheads="1"/>
          </p:cNvSpPr>
          <p:nvPr>
            <p:ph type="subTitle" idx="1"/>
          </p:nvPr>
        </p:nvSpPr>
        <p:spPr bwMode="auto">
          <a:xfrm>
            <a:off x="3045368" y="4074718"/>
            <a:ext cx="6105194" cy="68207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r>
              <a:rPr kumimoji="0" lang="en-US" altLang="nl-NL" sz="1000" b="0" i="0" u="none" strike="noStrike" cap="none" normalizeH="0" baseline="0">
                <a:ln>
                  <a:noFill/>
                </a:ln>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A REPORT FROM THE ET2020 WORKING GROUP ON ADULT LEARNING (WGAL)</a:t>
            </a:r>
          </a:p>
          <a:p>
            <a:pPr marL="0" marR="0" lvl="0" indent="0" defTabSz="914400" rtl="0" eaLnBrk="0" fontAlgn="base" latinLnBrk="0" hangingPunct="0">
              <a:spcBef>
                <a:spcPct val="0"/>
              </a:spcBef>
              <a:spcAft>
                <a:spcPts val="600"/>
              </a:spcAft>
              <a:buClrTx/>
              <a:buSzTx/>
              <a:buFontTx/>
              <a:buNone/>
              <a:tabLst/>
            </a:pPr>
            <a:r>
              <a:rPr lang="en-US" altLang="nl-NL" sz="1000">
                <a:solidFill>
                  <a:srgbClr val="FFFFFF"/>
                </a:solidFill>
                <a:latin typeface="Calibri" panose="020F0502020204030204" pitchFamily="34" charset="0"/>
                <a:cs typeface="Times New Roman" panose="02020603050405020304" pitchFamily="18" charset="0"/>
              </a:rPr>
              <a:t>Presentation Simon Broek</a:t>
            </a:r>
          </a:p>
          <a:p>
            <a:pPr marL="0" marR="0" lvl="0" indent="0" defTabSz="914400" rtl="0" eaLnBrk="0" fontAlgn="base" latinLnBrk="0" hangingPunct="0">
              <a:spcBef>
                <a:spcPct val="0"/>
              </a:spcBef>
              <a:spcAft>
                <a:spcPts val="600"/>
              </a:spcAft>
              <a:buClrTx/>
              <a:buSzTx/>
              <a:buFontTx/>
              <a:buNone/>
              <a:tabLst/>
            </a:pPr>
            <a:r>
              <a:rPr kumimoji="0" lang="en-US" altLang="nl-NL" sz="1000" b="0" i="0" u="none" strike="noStrike" cap="none" normalizeH="0" baseline="0">
                <a:ln>
                  <a:noFill/>
                </a:ln>
                <a:solidFill>
                  <a:srgbClr val="FFFFFF"/>
                </a:solidFill>
                <a:effectLst/>
                <a:latin typeface="Calibri" panose="020F0502020204030204" pitchFamily="34" charset="0"/>
                <a:cs typeface="Times New Roman" panose="02020603050405020304" pitchFamily="18" charset="0"/>
              </a:rPr>
              <a:t>9 June 2020</a:t>
            </a:r>
            <a:endParaRPr kumimoji="0" lang="en-US" altLang="nl-NL" sz="1000" b="0" i="0" u="none" strike="noStrike" cap="none" normalizeH="0" baseline="0">
              <a:ln>
                <a:noFill/>
              </a:ln>
              <a:solidFill>
                <a:srgbClr val="FFFFFF"/>
              </a:solidFill>
              <a:effectLst/>
              <a:latin typeface="Arial" panose="020B0604020202020204" pitchFamily="34" charset="0"/>
            </a:endParaRPr>
          </a:p>
        </p:txBody>
      </p:sp>
    </p:spTree>
    <p:extLst>
      <p:ext uri="{BB962C8B-B14F-4D97-AF65-F5344CB8AC3E}">
        <p14:creationId xmlns:p14="http://schemas.microsoft.com/office/powerpoint/2010/main" val="1906960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A3D6F2F-CBB6-449A-AA0E-44FC493873FA}"/>
              </a:ext>
            </a:extLst>
          </p:cNvPr>
          <p:cNvSpPr>
            <a:spLocks noGrp="1"/>
          </p:cNvSpPr>
          <p:nvPr>
            <p:ph type="title"/>
          </p:nvPr>
        </p:nvSpPr>
        <p:spPr>
          <a:xfrm>
            <a:off x="640079" y="2053641"/>
            <a:ext cx="3669161" cy="2760098"/>
          </a:xfrm>
        </p:spPr>
        <p:txBody>
          <a:bodyPr>
            <a:normAutofit/>
          </a:bodyPr>
          <a:lstStyle/>
          <a:p>
            <a:r>
              <a:rPr lang="en-GB" sz="3400">
                <a:solidFill>
                  <a:srgbClr val="FFFFFF"/>
                </a:solidFill>
              </a:rPr>
              <a:t>Considerations on what is needed for adult learning to fulfil its essential role (1/2)</a:t>
            </a:r>
            <a:endParaRPr lang="nl-NL" sz="3400">
              <a:solidFill>
                <a:srgbClr val="FFFFFF"/>
              </a:solidFill>
            </a:endParaRPr>
          </a:p>
        </p:txBody>
      </p:sp>
      <p:sp>
        <p:nvSpPr>
          <p:cNvPr id="3" name="Content Placeholder 2">
            <a:extLst>
              <a:ext uri="{FF2B5EF4-FFF2-40B4-BE49-F238E27FC236}">
                <a16:creationId xmlns:a16="http://schemas.microsoft.com/office/drawing/2014/main" id="{90FE6396-39F3-4A90-B743-2F46FDBD08BC}"/>
              </a:ext>
            </a:extLst>
          </p:cNvPr>
          <p:cNvSpPr>
            <a:spLocks noGrp="1"/>
          </p:cNvSpPr>
          <p:nvPr>
            <p:ph idx="1"/>
          </p:nvPr>
        </p:nvSpPr>
        <p:spPr>
          <a:xfrm>
            <a:off x="6090574" y="801866"/>
            <a:ext cx="5306084" cy="5230634"/>
          </a:xfrm>
        </p:spPr>
        <p:txBody>
          <a:bodyPr anchor="ctr">
            <a:normAutofit/>
          </a:bodyPr>
          <a:lstStyle/>
          <a:p>
            <a:pPr marL="0" indent="0">
              <a:buNone/>
            </a:pPr>
            <a:r>
              <a:rPr lang="en-GB" sz="2400" b="1">
                <a:solidFill>
                  <a:srgbClr val="000000"/>
                </a:solidFill>
              </a:rPr>
              <a:t>Consideration 1: At national level, it can be considered to develop a national adult learning sector-wide strategy. </a:t>
            </a:r>
          </a:p>
          <a:p>
            <a:pPr marL="0" indent="0">
              <a:buNone/>
            </a:pPr>
            <a:endParaRPr lang="en-GB" sz="2400">
              <a:solidFill>
                <a:srgbClr val="000000"/>
              </a:solidFill>
            </a:endParaRPr>
          </a:p>
          <a:p>
            <a:pPr marL="0" indent="0">
              <a:buNone/>
            </a:pPr>
            <a:r>
              <a:rPr lang="en-GB" sz="2400" i="1">
                <a:solidFill>
                  <a:srgbClr val="000000"/>
                </a:solidFill>
              </a:rPr>
              <a:t>This to better position adult learning and to make it future-proof and able to support the society and economy to function in a COVID-19 affected future. </a:t>
            </a:r>
          </a:p>
          <a:p>
            <a:pPr marL="0" indent="0">
              <a:buNone/>
            </a:pPr>
            <a:r>
              <a:rPr lang="en-GB" sz="2400" i="1">
                <a:solidFill>
                  <a:srgbClr val="000000"/>
                </a:solidFill>
              </a:rPr>
              <a:t>This sector-wide approach should ensure cooperation; secure effective skills intelligence; tailor to needs; and reach out to all. </a:t>
            </a:r>
            <a:endParaRPr lang="nl-NL" sz="2400" i="1">
              <a:solidFill>
                <a:srgbClr val="000000"/>
              </a:solidFill>
            </a:endParaRPr>
          </a:p>
        </p:txBody>
      </p:sp>
    </p:spTree>
    <p:extLst>
      <p:ext uri="{BB962C8B-B14F-4D97-AF65-F5344CB8AC3E}">
        <p14:creationId xmlns:p14="http://schemas.microsoft.com/office/powerpoint/2010/main" val="3562149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8BC78664-7A8A-4BAD-93EB-6242D72959B2}"/>
              </a:ext>
            </a:extLst>
          </p:cNvPr>
          <p:cNvSpPr>
            <a:spLocks noGrp="1"/>
          </p:cNvSpPr>
          <p:nvPr>
            <p:ph type="title"/>
          </p:nvPr>
        </p:nvSpPr>
        <p:spPr>
          <a:xfrm>
            <a:off x="640079" y="2053641"/>
            <a:ext cx="3669161" cy="2760098"/>
          </a:xfrm>
        </p:spPr>
        <p:txBody>
          <a:bodyPr>
            <a:normAutofit/>
          </a:bodyPr>
          <a:lstStyle/>
          <a:p>
            <a:r>
              <a:rPr lang="en-GB" sz="3400">
                <a:solidFill>
                  <a:srgbClr val="FFFFFF"/>
                </a:solidFill>
              </a:rPr>
              <a:t>Considerations on what is needed for adult learning to fulfil its essential role (2/2)</a:t>
            </a:r>
            <a:endParaRPr lang="nl-NL" sz="3400">
              <a:solidFill>
                <a:srgbClr val="FFFFFF"/>
              </a:solidFill>
            </a:endParaRPr>
          </a:p>
        </p:txBody>
      </p:sp>
      <p:sp>
        <p:nvSpPr>
          <p:cNvPr id="3" name="Content Placeholder 2">
            <a:extLst>
              <a:ext uri="{FF2B5EF4-FFF2-40B4-BE49-F238E27FC236}">
                <a16:creationId xmlns:a16="http://schemas.microsoft.com/office/drawing/2014/main" id="{A80423E1-0058-4163-8881-A80B62B42FD1}"/>
              </a:ext>
            </a:extLst>
          </p:cNvPr>
          <p:cNvSpPr>
            <a:spLocks noGrp="1"/>
          </p:cNvSpPr>
          <p:nvPr>
            <p:ph idx="1"/>
          </p:nvPr>
        </p:nvSpPr>
        <p:spPr>
          <a:xfrm>
            <a:off x="6090574" y="801866"/>
            <a:ext cx="5306084" cy="5230634"/>
          </a:xfrm>
        </p:spPr>
        <p:txBody>
          <a:bodyPr anchor="ctr">
            <a:normAutofit/>
          </a:bodyPr>
          <a:lstStyle/>
          <a:p>
            <a:pPr marL="0" indent="0">
              <a:buNone/>
            </a:pPr>
            <a:r>
              <a:rPr lang="en-GB" sz="1700" b="1" dirty="0">
                <a:solidFill>
                  <a:srgbClr val="000000"/>
                </a:solidFill>
              </a:rPr>
              <a:t>Consideration 2: At the European level, a new action plan could be drafted as a follow up of the renewed European agenda for adult learning (EAAL). </a:t>
            </a:r>
          </a:p>
          <a:p>
            <a:pPr marL="0" indent="0">
              <a:buNone/>
            </a:pPr>
            <a:endParaRPr lang="en-GB" sz="1700" dirty="0">
              <a:solidFill>
                <a:srgbClr val="000000"/>
              </a:solidFill>
            </a:endParaRPr>
          </a:p>
          <a:p>
            <a:pPr marL="0" indent="0">
              <a:buNone/>
            </a:pPr>
            <a:r>
              <a:rPr lang="en-GB" sz="1700" i="1" dirty="0">
                <a:solidFill>
                  <a:srgbClr val="000000"/>
                </a:solidFill>
              </a:rPr>
              <a:t>It is important that at European level such a plan is developed to encourage Member States to continue working on adult learning. </a:t>
            </a:r>
          </a:p>
          <a:p>
            <a:pPr marL="0" indent="0">
              <a:buNone/>
            </a:pPr>
            <a:r>
              <a:rPr lang="en-GB" sz="1700" i="1" dirty="0">
                <a:solidFill>
                  <a:srgbClr val="000000"/>
                </a:solidFill>
              </a:rPr>
              <a:t>it emphasises the importance of the sector to ensure equal and inclusive societies and labour markets and to ensure innovation and competitiveness of the economies. </a:t>
            </a:r>
          </a:p>
          <a:p>
            <a:pPr marL="0" indent="0">
              <a:buNone/>
            </a:pPr>
            <a:r>
              <a:rPr lang="en-GB" sz="1700" i="1" dirty="0">
                <a:solidFill>
                  <a:srgbClr val="000000"/>
                </a:solidFill>
              </a:rPr>
              <a:t>As in adult learning, also at European level, the countries being hit hard the most, also have most challenges to overcome the crisis and hence need for a quality adult learning system. The crisis therefore asks for a European level response and European level solidarity, at least when it comes to find common responses and learn lessons from countries’ experiences. </a:t>
            </a:r>
            <a:endParaRPr lang="nl-NL" sz="1700" i="1" dirty="0">
              <a:solidFill>
                <a:srgbClr val="000000"/>
              </a:solidFill>
            </a:endParaRPr>
          </a:p>
        </p:txBody>
      </p:sp>
    </p:spTree>
    <p:extLst>
      <p:ext uri="{BB962C8B-B14F-4D97-AF65-F5344CB8AC3E}">
        <p14:creationId xmlns:p14="http://schemas.microsoft.com/office/powerpoint/2010/main" val="3611695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23E859E-BCBF-4E66-BDB2-B45C40789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827419"/>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A9AEE7E-B925-446D-8A61-75BFE40B8B9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45716" b="33968"/>
          <a:stretch/>
        </p:blipFill>
        <p:spPr>
          <a:xfrm>
            <a:off x="0" y="1217573"/>
            <a:ext cx="12192000" cy="1393277"/>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a:extLst>
              <a:ext uri="{FF2B5EF4-FFF2-40B4-BE49-F238E27FC236}">
                <a16:creationId xmlns:a16="http://schemas.microsoft.com/office/drawing/2014/main" id="{06513936-E616-4975-8E5F-8B8926A06552}"/>
              </a:ext>
            </a:extLst>
          </p:cNvPr>
          <p:cNvSpPr>
            <a:spLocks noGrp="1"/>
          </p:cNvSpPr>
          <p:nvPr>
            <p:ph type="title"/>
          </p:nvPr>
        </p:nvSpPr>
        <p:spPr>
          <a:xfrm>
            <a:off x="804672" y="457200"/>
            <a:ext cx="10579398" cy="1299411"/>
          </a:xfrm>
        </p:spPr>
        <p:txBody>
          <a:bodyPr>
            <a:normAutofit/>
          </a:bodyPr>
          <a:lstStyle/>
          <a:p>
            <a:r>
              <a:rPr lang="nl-NL">
                <a:solidFill>
                  <a:srgbClr val="FFFFFF"/>
                </a:solidFill>
              </a:rPr>
              <a:t>Aim of the report</a:t>
            </a:r>
          </a:p>
        </p:txBody>
      </p:sp>
      <p:sp>
        <p:nvSpPr>
          <p:cNvPr id="13" name="Rectangle 12">
            <a:extLst>
              <a:ext uri="{FF2B5EF4-FFF2-40B4-BE49-F238E27FC236}">
                <a16:creationId xmlns:a16="http://schemas.microsoft.com/office/drawing/2014/main" id="{B45D527E-542C-44E0-8FC2-F03B24CFA2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2466471"/>
            <a:ext cx="12188952" cy="439152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35B6980-BE57-43B3-A583-0AC55AB41DCD}"/>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0" y="2610850"/>
            <a:ext cx="6484775" cy="3612668"/>
          </a:xfrm>
          <a:prstGeom prst="rect">
            <a:avLst/>
          </a:prstGeom>
          <a:noFill/>
        </p:spPr>
      </p:pic>
      <p:sp>
        <p:nvSpPr>
          <p:cNvPr id="3" name="Content Placeholder 2">
            <a:extLst>
              <a:ext uri="{FF2B5EF4-FFF2-40B4-BE49-F238E27FC236}">
                <a16:creationId xmlns:a16="http://schemas.microsoft.com/office/drawing/2014/main" id="{060DFD0A-A51C-4700-BF7A-4958CA0A24CE}"/>
              </a:ext>
            </a:extLst>
          </p:cNvPr>
          <p:cNvSpPr>
            <a:spLocks noGrp="1"/>
          </p:cNvSpPr>
          <p:nvPr>
            <p:ph idx="1"/>
          </p:nvPr>
        </p:nvSpPr>
        <p:spPr>
          <a:xfrm>
            <a:off x="6354871" y="2827419"/>
            <a:ext cx="5672288" cy="3227626"/>
          </a:xfrm>
        </p:spPr>
        <p:txBody>
          <a:bodyPr anchor="ctr">
            <a:noAutofit/>
          </a:bodyPr>
          <a:lstStyle/>
          <a:p>
            <a:r>
              <a:rPr lang="en-GB" sz="2400" dirty="0">
                <a:solidFill>
                  <a:srgbClr val="000000"/>
                </a:solidFill>
              </a:rPr>
              <a:t>Provide insights into the impacts of the COVID-19 crisis on adult learning;</a:t>
            </a:r>
          </a:p>
          <a:p>
            <a:endParaRPr lang="en-GB" sz="2400" dirty="0">
              <a:solidFill>
                <a:srgbClr val="000000"/>
              </a:solidFill>
            </a:endParaRPr>
          </a:p>
          <a:p>
            <a:r>
              <a:rPr lang="en-GB" sz="2400" dirty="0">
                <a:solidFill>
                  <a:srgbClr val="000000"/>
                </a:solidFill>
              </a:rPr>
              <a:t>Provide insights into the role adult learning can play within the context of this crisis (and future or similar crises); </a:t>
            </a:r>
          </a:p>
          <a:p>
            <a:endParaRPr lang="en-GB" sz="2400" dirty="0">
              <a:solidFill>
                <a:srgbClr val="000000"/>
              </a:solidFill>
            </a:endParaRPr>
          </a:p>
          <a:p>
            <a:r>
              <a:rPr lang="en-GB" sz="2400" dirty="0">
                <a:solidFill>
                  <a:srgbClr val="000000"/>
                </a:solidFill>
              </a:rPr>
              <a:t>Provide information and reflections regarding these aspects, to feed the discussion(s) at Member State and European level</a:t>
            </a:r>
            <a:endParaRPr lang="nl-NL" sz="2400" dirty="0">
              <a:solidFill>
                <a:srgbClr val="000000"/>
              </a:solidFill>
            </a:endParaRPr>
          </a:p>
        </p:txBody>
      </p:sp>
    </p:spTree>
    <p:extLst>
      <p:ext uri="{BB962C8B-B14F-4D97-AF65-F5344CB8AC3E}">
        <p14:creationId xmlns:p14="http://schemas.microsoft.com/office/powerpoint/2010/main" val="43143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3B327E5-5C58-449A-83E9-AAFBFF0DECCE}"/>
              </a:ext>
            </a:extLst>
          </p:cNvPr>
          <p:cNvSpPr>
            <a:spLocks noGrp="1"/>
          </p:cNvSpPr>
          <p:nvPr>
            <p:ph type="title"/>
          </p:nvPr>
        </p:nvSpPr>
        <p:spPr>
          <a:xfrm>
            <a:off x="640079" y="2053641"/>
            <a:ext cx="3669161" cy="2760098"/>
          </a:xfrm>
        </p:spPr>
        <p:txBody>
          <a:bodyPr>
            <a:normAutofit/>
          </a:bodyPr>
          <a:lstStyle/>
          <a:p>
            <a:r>
              <a:rPr lang="en-GB" sz="4100">
                <a:solidFill>
                  <a:srgbClr val="FFFFFF"/>
                </a:solidFill>
              </a:rPr>
              <a:t>Methodological approach</a:t>
            </a:r>
            <a:endParaRPr lang="nl-NL" sz="4100">
              <a:solidFill>
                <a:srgbClr val="FFFFFF"/>
              </a:solidFill>
            </a:endParaRPr>
          </a:p>
        </p:txBody>
      </p:sp>
      <p:sp>
        <p:nvSpPr>
          <p:cNvPr id="3" name="Content Placeholder 2">
            <a:extLst>
              <a:ext uri="{FF2B5EF4-FFF2-40B4-BE49-F238E27FC236}">
                <a16:creationId xmlns:a16="http://schemas.microsoft.com/office/drawing/2014/main" id="{BE9BDA82-8460-48DE-861F-7C9A702D730C}"/>
              </a:ext>
            </a:extLst>
          </p:cNvPr>
          <p:cNvSpPr>
            <a:spLocks noGrp="1"/>
          </p:cNvSpPr>
          <p:nvPr>
            <p:ph idx="1"/>
          </p:nvPr>
        </p:nvSpPr>
        <p:spPr>
          <a:xfrm>
            <a:off x="5645020" y="801865"/>
            <a:ext cx="5751638" cy="5804207"/>
          </a:xfrm>
        </p:spPr>
        <p:txBody>
          <a:bodyPr anchor="ctr">
            <a:noAutofit/>
          </a:bodyPr>
          <a:lstStyle/>
          <a:p>
            <a:r>
              <a:rPr lang="en-GB" sz="1900" dirty="0">
                <a:solidFill>
                  <a:srgbClr val="000000"/>
                </a:solidFill>
              </a:rPr>
              <a:t>prepared by the ET2020 Working Group on Adult Learning</a:t>
            </a:r>
          </a:p>
          <a:p>
            <a:r>
              <a:rPr lang="en-GB" sz="1900" dirty="0">
                <a:solidFill>
                  <a:srgbClr val="000000"/>
                </a:solidFill>
              </a:rPr>
              <a:t>desk research (on the COVID-19 crisis, adult learning, future scenario’s, etc.)</a:t>
            </a:r>
          </a:p>
          <a:p>
            <a:r>
              <a:rPr lang="en-GB" sz="1900" dirty="0">
                <a:solidFill>
                  <a:srgbClr val="000000"/>
                </a:solidFill>
              </a:rPr>
              <a:t>written input from the members of the WGAL (AT, BE FR, BG, CH, CY, CZ, DE, EE, ES, FR, HR, HU, IE, IT, LU, LV, NL, NO, PT, SE, SI, and TK)</a:t>
            </a:r>
          </a:p>
          <a:p>
            <a:pPr marL="0" indent="0">
              <a:buNone/>
            </a:pPr>
            <a:endParaRPr lang="en-GB" sz="1900" dirty="0">
              <a:solidFill>
                <a:srgbClr val="000000"/>
              </a:solidFill>
            </a:endParaRPr>
          </a:p>
          <a:p>
            <a:pPr marL="0" indent="0">
              <a:buNone/>
            </a:pPr>
            <a:r>
              <a:rPr lang="en-GB" sz="1900" dirty="0">
                <a:solidFill>
                  <a:srgbClr val="000000"/>
                </a:solidFill>
              </a:rPr>
              <a:t>Structure of the report</a:t>
            </a:r>
          </a:p>
          <a:p>
            <a:r>
              <a:rPr lang="en-US" sz="1900" dirty="0">
                <a:solidFill>
                  <a:srgbClr val="000000"/>
                </a:solidFill>
              </a:rPr>
              <a:t>1. Background and aim of the report</a:t>
            </a:r>
            <a:endParaRPr lang="en-GB" sz="1900" dirty="0">
              <a:solidFill>
                <a:srgbClr val="000000"/>
              </a:solidFill>
            </a:endParaRPr>
          </a:p>
          <a:p>
            <a:r>
              <a:rPr lang="en-GB" sz="1900" dirty="0">
                <a:solidFill>
                  <a:srgbClr val="000000"/>
                </a:solidFill>
              </a:rPr>
              <a:t>2. What are the effects of COVID-19? Setting the scene</a:t>
            </a:r>
            <a:endParaRPr lang="nl-NL" sz="1900" dirty="0">
              <a:solidFill>
                <a:srgbClr val="000000"/>
              </a:solidFill>
            </a:endParaRPr>
          </a:p>
          <a:p>
            <a:r>
              <a:rPr lang="en-GB" sz="1900" dirty="0">
                <a:solidFill>
                  <a:srgbClr val="000000"/>
                </a:solidFill>
              </a:rPr>
              <a:t>3. How is the adult learning sector coping with COVID-19?</a:t>
            </a:r>
            <a:endParaRPr lang="nl-NL" sz="1900" dirty="0">
              <a:solidFill>
                <a:srgbClr val="000000"/>
              </a:solidFill>
            </a:endParaRPr>
          </a:p>
          <a:p>
            <a:r>
              <a:rPr lang="en-GB" sz="1900" dirty="0">
                <a:solidFill>
                  <a:srgbClr val="000000"/>
                </a:solidFill>
              </a:rPr>
              <a:t>4. What is the role of adult learning in a COVID-19 affected world?</a:t>
            </a:r>
            <a:endParaRPr lang="nl-NL" sz="1900" dirty="0">
              <a:solidFill>
                <a:srgbClr val="000000"/>
              </a:solidFill>
            </a:endParaRPr>
          </a:p>
          <a:p>
            <a:r>
              <a:rPr lang="en-GB" sz="1900" dirty="0">
                <a:solidFill>
                  <a:srgbClr val="000000"/>
                </a:solidFill>
              </a:rPr>
              <a:t>5. Conclusions and considerations</a:t>
            </a:r>
            <a:endParaRPr lang="nl-NL" sz="1900" dirty="0">
              <a:solidFill>
                <a:srgbClr val="000000"/>
              </a:solidFill>
            </a:endParaRPr>
          </a:p>
          <a:p>
            <a:endParaRPr lang="nl-NL" sz="1900" dirty="0">
              <a:solidFill>
                <a:srgbClr val="000000"/>
              </a:solidFill>
            </a:endParaRPr>
          </a:p>
        </p:txBody>
      </p:sp>
    </p:spTree>
    <p:extLst>
      <p:ext uri="{BB962C8B-B14F-4D97-AF65-F5344CB8AC3E}">
        <p14:creationId xmlns:p14="http://schemas.microsoft.com/office/powerpoint/2010/main" val="3596538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5D6B06D-474F-41C9-AC68-59DEFDF35A55}"/>
              </a:ext>
            </a:extLst>
          </p:cNvPr>
          <p:cNvSpPr>
            <a:spLocks noGrp="1"/>
          </p:cNvSpPr>
          <p:nvPr>
            <p:ph type="title"/>
          </p:nvPr>
        </p:nvSpPr>
        <p:spPr>
          <a:xfrm>
            <a:off x="1179226" y="826680"/>
            <a:ext cx="9833548" cy="1325563"/>
          </a:xfrm>
        </p:spPr>
        <p:txBody>
          <a:bodyPr>
            <a:normAutofit/>
          </a:bodyPr>
          <a:lstStyle/>
          <a:p>
            <a:pPr algn="ctr"/>
            <a:r>
              <a:rPr lang="en-GB" sz="4000">
                <a:solidFill>
                  <a:srgbClr val="FFFFFF"/>
                </a:solidFill>
              </a:rPr>
              <a:t>2. What are the effects of COVID-19? Setting the scene</a:t>
            </a:r>
            <a:endParaRPr lang="nl-NL" sz="4000">
              <a:solidFill>
                <a:srgbClr val="FFFFFF"/>
              </a:solidFill>
            </a:endParaRPr>
          </a:p>
        </p:txBody>
      </p:sp>
      <p:sp>
        <p:nvSpPr>
          <p:cNvPr id="3" name="Content Placeholder 2">
            <a:extLst>
              <a:ext uri="{FF2B5EF4-FFF2-40B4-BE49-F238E27FC236}">
                <a16:creationId xmlns:a16="http://schemas.microsoft.com/office/drawing/2014/main" id="{D60EE38D-F159-4C93-BD22-CCA3833269BB}"/>
              </a:ext>
            </a:extLst>
          </p:cNvPr>
          <p:cNvSpPr>
            <a:spLocks noGrp="1"/>
          </p:cNvSpPr>
          <p:nvPr>
            <p:ph idx="1"/>
          </p:nvPr>
        </p:nvSpPr>
        <p:spPr>
          <a:xfrm>
            <a:off x="1077913" y="2575249"/>
            <a:ext cx="7931150" cy="4086808"/>
          </a:xfrm>
        </p:spPr>
        <p:txBody>
          <a:bodyPr wrap="square" anchor="t">
            <a:normAutofit/>
          </a:bodyPr>
          <a:lstStyle/>
          <a:p>
            <a:r>
              <a:rPr lang="en-GB" sz="1600" dirty="0"/>
              <a:t>COVID-19 affecting countries and their societal systems</a:t>
            </a:r>
          </a:p>
          <a:p>
            <a:pPr lvl="1"/>
            <a:r>
              <a:rPr lang="en-GB" sz="1600" dirty="0"/>
              <a:t>Impacts on all areas (health care systems, economy, labour markets, ET systems, social security systems, political/governance)</a:t>
            </a:r>
          </a:p>
          <a:p>
            <a:pPr lvl="1"/>
            <a:r>
              <a:rPr lang="en-GB" sz="1600" dirty="0"/>
              <a:t>Education systems (overall) are changing, rapidly, while transitioning to distant learning; even finding solutions for classes that are traditionally considered most ‘physical’ in nature </a:t>
            </a:r>
          </a:p>
          <a:p>
            <a:r>
              <a:rPr lang="en-GB" sz="1600" dirty="0"/>
              <a:t>COVID-19 affecting individuals</a:t>
            </a:r>
          </a:p>
          <a:p>
            <a:pPr lvl="1"/>
            <a:r>
              <a:rPr lang="en-GB" sz="1600" dirty="0"/>
              <a:t>The extent to which individuals are affected, is inherently linked to their (demographic) characteristics at the start of the crisis.</a:t>
            </a:r>
          </a:p>
          <a:p>
            <a:pPr lvl="1"/>
            <a:r>
              <a:rPr lang="en-GB" sz="1600" dirty="0"/>
              <a:t>the need of individuals to adapt to the new situation in various areas of their life, brings to light an increased need for various skills (especially soft skills).</a:t>
            </a:r>
          </a:p>
          <a:p>
            <a:r>
              <a:rPr lang="en-GB" sz="1600" dirty="0"/>
              <a:t>Early scenarios for the COVID-19 affected future</a:t>
            </a:r>
          </a:p>
          <a:p>
            <a:pPr lvl="1"/>
            <a:r>
              <a:rPr lang="en-GB" sz="1600" dirty="0"/>
              <a:t>COVID-19 crisis will undoubtedly lead to economic recession(s) at a global scale</a:t>
            </a:r>
          </a:p>
          <a:p>
            <a:pPr lvl="1"/>
            <a:r>
              <a:rPr lang="en-GB" sz="1600" dirty="0"/>
              <a:t>those at higher risks will be hit the hardest, and will have the least possibilities to overcome the challenges they face.</a:t>
            </a:r>
            <a:endParaRPr lang="nl-NL" sz="1600" dirty="0"/>
          </a:p>
        </p:txBody>
      </p:sp>
      <p:sp>
        <p:nvSpPr>
          <p:cNvPr id="4" name="TextBox 3">
            <a:extLst>
              <a:ext uri="{FF2B5EF4-FFF2-40B4-BE49-F238E27FC236}">
                <a16:creationId xmlns:a16="http://schemas.microsoft.com/office/drawing/2014/main" id="{79F719B8-00D9-4CC2-88AD-7EDCE46BF0AC}"/>
              </a:ext>
            </a:extLst>
          </p:cNvPr>
          <p:cNvSpPr txBox="1"/>
          <p:nvPr/>
        </p:nvSpPr>
        <p:spPr>
          <a:xfrm>
            <a:off x="9423251" y="2895225"/>
            <a:ext cx="2354561" cy="3446855"/>
          </a:xfrm>
          <a:prstGeom prst="rect">
            <a:avLst/>
          </a:prstGeom>
          <a:solidFill>
            <a:schemeClr val="accent1">
              <a:lumMod val="20000"/>
              <a:lumOff val="80000"/>
            </a:schemeClr>
          </a:solidFill>
        </p:spPr>
        <p:txBody>
          <a:bodyPr wrap="square" rtlCol="0" anchor="t">
            <a:normAutofit/>
          </a:bodyPr>
          <a:lstStyle/>
          <a:p>
            <a:pPr marL="285750" indent="-285750">
              <a:lnSpc>
                <a:spcPct val="90000"/>
              </a:lnSpc>
              <a:spcAft>
                <a:spcPts val="600"/>
              </a:spcAft>
              <a:buFont typeface="Arial" panose="020B0604020202020204" pitchFamily="34" charset="0"/>
              <a:buChar char="•"/>
            </a:pPr>
            <a:r>
              <a:rPr lang="en-GB" sz="1400" i="1" dirty="0"/>
              <a:t>digital literacy (and the use of digital tools), </a:t>
            </a:r>
          </a:p>
          <a:p>
            <a:pPr marL="285750" indent="-285750">
              <a:lnSpc>
                <a:spcPct val="90000"/>
              </a:lnSpc>
              <a:spcAft>
                <a:spcPts val="600"/>
              </a:spcAft>
              <a:buFont typeface="Arial" panose="020B0604020202020204" pitchFamily="34" charset="0"/>
              <a:buChar char="•"/>
            </a:pPr>
            <a:r>
              <a:rPr lang="en-GB" sz="1400" i="1" dirty="0"/>
              <a:t>self-management (and self-reliance), </a:t>
            </a:r>
          </a:p>
          <a:p>
            <a:pPr marL="285750" indent="-285750">
              <a:lnSpc>
                <a:spcPct val="90000"/>
              </a:lnSpc>
              <a:spcAft>
                <a:spcPts val="600"/>
              </a:spcAft>
              <a:buFont typeface="Arial" panose="020B0604020202020204" pitchFamily="34" charset="0"/>
              <a:buChar char="•"/>
            </a:pPr>
            <a:r>
              <a:rPr lang="en-GB" sz="1400" i="1" dirty="0"/>
              <a:t>time-management, </a:t>
            </a:r>
          </a:p>
          <a:p>
            <a:pPr marL="285750" indent="-285750">
              <a:lnSpc>
                <a:spcPct val="90000"/>
              </a:lnSpc>
              <a:spcAft>
                <a:spcPts val="600"/>
              </a:spcAft>
              <a:buFont typeface="Arial" panose="020B0604020202020204" pitchFamily="34" charset="0"/>
              <a:buChar char="•"/>
            </a:pPr>
            <a:r>
              <a:rPr lang="en-GB" sz="1400" i="1" dirty="0"/>
              <a:t>flexibility (in planning, workplace, etc.), </a:t>
            </a:r>
          </a:p>
          <a:p>
            <a:pPr marL="285750" indent="-285750">
              <a:lnSpc>
                <a:spcPct val="90000"/>
              </a:lnSpc>
              <a:spcAft>
                <a:spcPts val="600"/>
              </a:spcAft>
              <a:buFont typeface="Arial" panose="020B0604020202020204" pitchFamily="34" charset="0"/>
              <a:buChar char="•"/>
            </a:pPr>
            <a:r>
              <a:rPr lang="en-GB" sz="1400" i="1" dirty="0"/>
              <a:t>adaptability, </a:t>
            </a:r>
          </a:p>
          <a:p>
            <a:pPr marL="285750" indent="-285750">
              <a:lnSpc>
                <a:spcPct val="90000"/>
              </a:lnSpc>
              <a:spcAft>
                <a:spcPts val="600"/>
              </a:spcAft>
              <a:buFont typeface="Arial" panose="020B0604020202020204" pitchFamily="34" charset="0"/>
              <a:buChar char="•"/>
            </a:pPr>
            <a:r>
              <a:rPr lang="en-GB" sz="1400" i="1" dirty="0"/>
              <a:t>resilience, </a:t>
            </a:r>
          </a:p>
          <a:p>
            <a:pPr marL="285750" indent="-285750">
              <a:lnSpc>
                <a:spcPct val="90000"/>
              </a:lnSpc>
              <a:spcAft>
                <a:spcPts val="600"/>
              </a:spcAft>
              <a:buFont typeface="Arial" panose="020B0604020202020204" pitchFamily="34" charset="0"/>
              <a:buChar char="•"/>
            </a:pPr>
            <a:r>
              <a:rPr lang="en-GB" sz="1400" i="1" dirty="0"/>
              <a:t>creativity and ingenuity, </a:t>
            </a:r>
          </a:p>
          <a:p>
            <a:pPr marL="285750" indent="-285750">
              <a:lnSpc>
                <a:spcPct val="90000"/>
              </a:lnSpc>
              <a:spcAft>
                <a:spcPts val="600"/>
              </a:spcAft>
              <a:buFont typeface="Arial" panose="020B0604020202020204" pitchFamily="34" charset="0"/>
              <a:buChar char="•"/>
            </a:pPr>
            <a:r>
              <a:rPr lang="en-GB" sz="1400" i="1" dirty="0"/>
              <a:t>collaboration, communication, and </a:t>
            </a:r>
          </a:p>
          <a:p>
            <a:pPr marL="285750" indent="-285750">
              <a:lnSpc>
                <a:spcPct val="90000"/>
              </a:lnSpc>
              <a:spcAft>
                <a:spcPts val="600"/>
              </a:spcAft>
              <a:buFont typeface="Arial" panose="020B0604020202020204" pitchFamily="34" charset="0"/>
              <a:buChar char="•"/>
            </a:pPr>
            <a:r>
              <a:rPr lang="en-GB" sz="1400" i="1" dirty="0"/>
              <a:t>emotional intelligence.</a:t>
            </a:r>
            <a:endParaRPr lang="nl-NL" sz="1400" i="1" dirty="0"/>
          </a:p>
        </p:txBody>
      </p:sp>
    </p:spTree>
    <p:extLst>
      <p:ext uri="{BB962C8B-B14F-4D97-AF65-F5344CB8AC3E}">
        <p14:creationId xmlns:p14="http://schemas.microsoft.com/office/powerpoint/2010/main" val="382460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C9AE1-6EEB-4EA3-A6F0-C55441F7E336}"/>
              </a:ext>
            </a:extLst>
          </p:cNvPr>
          <p:cNvSpPr>
            <a:spLocks noGrp="1"/>
          </p:cNvSpPr>
          <p:nvPr>
            <p:ph type="title"/>
          </p:nvPr>
        </p:nvSpPr>
        <p:spPr>
          <a:xfrm>
            <a:off x="225803" y="214124"/>
            <a:ext cx="11569117" cy="876446"/>
          </a:xfrm>
        </p:spPr>
        <p:txBody>
          <a:bodyPr>
            <a:normAutofit/>
          </a:bodyPr>
          <a:lstStyle/>
          <a:p>
            <a:r>
              <a:rPr lang="en-GB" sz="3800" b="1" dirty="0"/>
              <a:t>3. How is the adult learning sector coping with COVID-19?</a:t>
            </a:r>
            <a:endParaRPr lang="nl-NL" sz="3800" dirty="0"/>
          </a:p>
        </p:txBody>
      </p:sp>
      <p:sp>
        <p:nvSpPr>
          <p:cNvPr id="3" name="Content Placeholder 2">
            <a:extLst>
              <a:ext uri="{FF2B5EF4-FFF2-40B4-BE49-F238E27FC236}">
                <a16:creationId xmlns:a16="http://schemas.microsoft.com/office/drawing/2014/main" id="{7C6B07CA-9A3E-4097-9AE5-25B50C47DF80}"/>
              </a:ext>
            </a:extLst>
          </p:cNvPr>
          <p:cNvSpPr>
            <a:spLocks noGrp="1"/>
          </p:cNvSpPr>
          <p:nvPr>
            <p:ph idx="1"/>
          </p:nvPr>
        </p:nvSpPr>
        <p:spPr>
          <a:xfrm>
            <a:off x="334860" y="1090570"/>
            <a:ext cx="7260771" cy="780176"/>
          </a:xfrm>
        </p:spPr>
        <p:txBody>
          <a:bodyPr>
            <a:normAutofit/>
          </a:bodyPr>
          <a:lstStyle/>
          <a:p>
            <a:r>
              <a:rPr lang="en-GB" dirty="0"/>
              <a:t>Adult learning provision continued, be it online</a:t>
            </a:r>
          </a:p>
        </p:txBody>
      </p:sp>
      <p:pic>
        <p:nvPicPr>
          <p:cNvPr id="4" name="Picture 3">
            <a:extLst>
              <a:ext uri="{FF2B5EF4-FFF2-40B4-BE49-F238E27FC236}">
                <a16:creationId xmlns:a16="http://schemas.microsoft.com/office/drawing/2014/main" id="{622D4CAD-303A-4F45-954A-2E48C88B8FB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861" y="1569693"/>
            <a:ext cx="7260771" cy="3971971"/>
          </a:xfrm>
          <a:prstGeom prst="rect">
            <a:avLst/>
          </a:prstGeom>
          <a:noFill/>
        </p:spPr>
      </p:pic>
      <p:sp>
        <p:nvSpPr>
          <p:cNvPr id="5" name="TextBox 4">
            <a:extLst>
              <a:ext uri="{FF2B5EF4-FFF2-40B4-BE49-F238E27FC236}">
                <a16:creationId xmlns:a16="http://schemas.microsoft.com/office/drawing/2014/main" id="{6844711B-240F-4C29-B55A-67C6C5D507EF}"/>
              </a:ext>
            </a:extLst>
          </p:cNvPr>
          <p:cNvSpPr txBox="1"/>
          <p:nvPr/>
        </p:nvSpPr>
        <p:spPr>
          <a:xfrm>
            <a:off x="7877262" y="1090570"/>
            <a:ext cx="3917658" cy="5130635"/>
          </a:xfrm>
          <a:prstGeom prst="rect">
            <a:avLst/>
          </a:prstGeom>
          <a:noFill/>
        </p:spPr>
        <p:txBody>
          <a:bodyPr wrap="square" rtlCol="0">
            <a:spAutoFit/>
          </a:bodyPr>
          <a:lstStyle/>
          <a:p>
            <a:pPr marL="228600" indent="-228600">
              <a:lnSpc>
                <a:spcPct val="90000"/>
              </a:lnSpc>
              <a:spcBef>
                <a:spcPts val="1000"/>
              </a:spcBef>
              <a:buFont typeface="Arial" panose="020B0604020202020204" pitchFamily="34" charset="0"/>
              <a:buChar char="•"/>
            </a:pPr>
            <a:r>
              <a:rPr lang="en-US" sz="2800" dirty="0"/>
              <a:t>The importance of </a:t>
            </a:r>
            <a:r>
              <a:rPr lang="en-US" sz="2800" b="1" dirty="0"/>
              <a:t>basic skills</a:t>
            </a:r>
            <a:r>
              <a:rPr lang="en-US" sz="2800" dirty="0"/>
              <a:t>; especially language, digital and critical thinking</a:t>
            </a:r>
          </a:p>
          <a:p>
            <a:pPr marL="228600" indent="-228600">
              <a:lnSpc>
                <a:spcPct val="90000"/>
              </a:lnSpc>
              <a:spcBef>
                <a:spcPts val="1000"/>
              </a:spcBef>
              <a:buFont typeface="Arial" panose="020B0604020202020204" pitchFamily="34" charset="0"/>
              <a:buChar char="•"/>
            </a:pPr>
            <a:r>
              <a:rPr lang="en-GB" sz="2800" b="1" dirty="0"/>
              <a:t>Steep learning curve </a:t>
            </a:r>
            <a:r>
              <a:rPr lang="en-GB" sz="2800" dirty="0"/>
              <a:t>and a sense of solidarity</a:t>
            </a:r>
            <a:endParaRPr lang="nl-NL" sz="2800" dirty="0"/>
          </a:p>
          <a:p>
            <a:pPr marL="228600" indent="-228600">
              <a:lnSpc>
                <a:spcPct val="90000"/>
              </a:lnSpc>
              <a:spcBef>
                <a:spcPts val="1000"/>
              </a:spcBef>
              <a:buFont typeface="Arial" panose="020B0604020202020204" pitchFamily="34" charset="0"/>
              <a:buChar char="•"/>
            </a:pPr>
            <a:r>
              <a:rPr lang="en-GB" sz="2800" dirty="0"/>
              <a:t>Immediate responses </a:t>
            </a:r>
            <a:r>
              <a:rPr lang="en-GB" sz="2800" b="1" dirty="0"/>
              <a:t>work on man</a:t>
            </a:r>
            <a:r>
              <a:rPr lang="en-GB" sz="2800" dirty="0"/>
              <a:t>y of the emerging challenges</a:t>
            </a:r>
            <a:endParaRPr lang="en-US" sz="2800" dirty="0"/>
          </a:p>
          <a:p>
            <a:pPr marL="228600" indent="-228600">
              <a:lnSpc>
                <a:spcPct val="90000"/>
              </a:lnSpc>
              <a:spcBef>
                <a:spcPts val="1000"/>
              </a:spcBef>
              <a:buFont typeface="Arial" panose="020B0604020202020204" pitchFamily="34" charset="0"/>
              <a:buChar char="•"/>
            </a:pPr>
            <a:r>
              <a:rPr lang="en-GB" sz="2800" dirty="0"/>
              <a:t>Responses </a:t>
            </a:r>
            <a:r>
              <a:rPr lang="en-GB" sz="2800" b="1" dirty="0"/>
              <a:t>do not solve the most persisting challenges</a:t>
            </a:r>
            <a:endParaRPr lang="nl-NL" sz="2800" b="1" dirty="0"/>
          </a:p>
        </p:txBody>
      </p:sp>
    </p:spTree>
    <p:extLst>
      <p:ext uri="{BB962C8B-B14F-4D97-AF65-F5344CB8AC3E}">
        <p14:creationId xmlns:p14="http://schemas.microsoft.com/office/powerpoint/2010/main" val="1589336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5699053-764A-4C8C-B5C5-55D9D32AFE72}"/>
              </a:ext>
            </a:extLst>
          </p:cNvPr>
          <p:cNvSpPr>
            <a:spLocks noGrp="1"/>
          </p:cNvSpPr>
          <p:nvPr>
            <p:ph type="title"/>
          </p:nvPr>
        </p:nvSpPr>
        <p:spPr>
          <a:xfrm>
            <a:off x="640079" y="2053641"/>
            <a:ext cx="3669161" cy="2760098"/>
          </a:xfrm>
        </p:spPr>
        <p:txBody>
          <a:bodyPr>
            <a:normAutofit/>
          </a:bodyPr>
          <a:lstStyle/>
          <a:p>
            <a:r>
              <a:rPr lang="en-GB" sz="3700" b="1">
                <a:solidFill>
                  <a:srgbClr val="FFFFFF"/>
                </a:solidFill>
              </a:rPr>
              <a:t>4. What is the role of adult learning in a COVID-19 affected world?</a:t>
            </a:r>
            <a:endParaRPr lang="nl-NL" sz="3700">
              <a:solidFill>
                <a:srgbClr val="FFFFFF"/>
              </a:solidFill>
            </a:endParaRPr>
          </a:p>
        </p:txBody>
      </p:sp>
      <p:sp>
        <p:nvSpPr>
          <p:cNvPr id="3" name="Content Placeholder 2">
            <a:extLst>
              <a:ext uri="{FF2B5EF4-FFF2-40B4-BE49-F238E27FC236}">
                <a16:creationId xmlns:a16="http://schemas.microsoft.com/office/drawing/2014/main" id="{5663128D-0A7F-448E-AC81-B0478260A507}"/>
              </a:ext>
            </a:extLst>
          </p:cNvPr>
          <p:cNvSpPr>
            <a:spLocks noGrp="1"/>
          </p:cNvSpPr>
          <p:nvPr>
            <p:ph idx="1"/>
          </p:nvPr>
        </p:nvSpPr>
        <p:spPr>
          <a:xfrm>
            <a:off x="5439747" y="114632"/>
            <a:ext cx="5956911" cy="4615988"/>
          </a:xfrm>
        </p:spPr>
        <p:txBody>
          <a:bodyPr anchor="ctr">
            <a:normAutofit/>
          </a:bodyPr>
          <a:lstStyle/>
          <a:p>
            <a:r>
              <a:rPr lang="en-GB" sz="2400" dirty="0">
                <a:solidFill>
                  <a:srgbClr val="000000"/>
                </a:solidFill>
              </a:rPr>
              <a:t>The role of adult learning</a:t>
            </a:r>
          </a:p>
          <a:p>
            <a:endParaRPr lang="en-GB" sz="2400" dirty="0">
              <a:solidFill>
                <a:srgbClr val="000000"/>
              </a:solidFill>
            </a:endParaRPr>
          </a:p>
          <a:p>
            <a:endParaRPr lang="en-GB" sz="2400" dirty="0">
              <a:solidFill>
                <a:srgbClr val="000000"/>
              </a:solidFill>
            </a:endParaRPr>
          </a:p>
          <a:p>
            <a:endParaRPr lang="en-GB" sz="2400" dirty="0">
              <a:solidFill>
                <a:srgbClr val="000000"/>
              </a:solidFill>
            </a:endParaRPr>
          </a:p>
          <a:p>
            <a:endParaRPr lang="en-GB" sz="2400" dirty="0">
              <a:solidFill>
                <a:srgbClr val="000000"/>
              </a:solidFill>
            </a:endParaRPr>
          </a:p>
          <a:p>
            <a:endParaRPr lang="en-GB" sz="2400" dirty="0">
              <a:solidFill>
                <a:srgbClr val="000000"/>
              </a:solidFill>
            </a:endParaRPr>
          </a:p>
          <a:p>
            <a:r>
              <a:rPr lang="en-GB" sz="2400" dirty="0">
                <a:solidFill>
                  <a:srgbClr val="000000"/>
                </a:solidFill>
              </a:rPr>
              <a:t>Future of adult learning delivery: online, cooperative, tailored and focusing on empowering individuals and communities</a:t>
            </a:r>
            <a:endParaRPr lang="nl-NL" sz="2400" dirty="0">
              <a:solidFill>
                <a:srgbClr val="000000"/>
              </a:solidFill>
            </a:endParaRPr>
          </a:p>
        </p:txBody>
      </p:sp>
      <p:pic>
        <p:nvPicPr>
          <p:cNvPr id="17" name="Picture 16">
            <a:extLst>
              <a:ext uri="{FF2B5EF4-FFF2-40B4-BE49-F238E27FC236}">
                <a16:creationId xmlns:a16="http://schemas.microsoft.com/office/drawing/2014/main" id="{7D8DD246-E6CC-42E7-A251-1C76CA180252}"/>
              </a:ext>
            </a:extLst>
          </p:cNvPr>
          <p:cNvPicPr>
            <a:picLocks noChangeAspect="1"/>
          </p:cNvPicPr>
          <p:nvPr/>
        </p:nvPicPr>
        <p:blipFill>
          <a:blip r:embed="rId3"/>
          <a:stretch>
            <a:fillRect/>
          </a:stretch>
        </p:blipFill>
        <p:spPr>
          <a:xfrm>
            <a:off x="5750134" y="1021596"/>
            <a:ext cx="6065119" cy="1656290"/>
          </a:xfrm>
          <a:prstGeom prst="rect">
            <a:avLst/>
          </a:prstGeom>
        </p:spPr>
      </p:pic>
      <p:pic>
        <p:nvPicPr>
          <p:cNvPr id="19" name="Picture 18">
            <a:extLst>
              <a:ext uri="{FF2B5EF4-FFF2-40B4-BE49-F238E27FC236}">
                <a16:creationId xmlns:a16="http://schemas.microsoft.com/office/drawing/2014/main" id="{B27CDACB-1A80-489F-BD34-8BF3733E4F3E}"/>
              </a:ext>
            </a:extLst>
          </p:cNvPr>
          <p:cNvPicPr>
            <a:picLocks noChangeAspect="1"/>
          </p:cNvPicPr>
          <p:nvPr/>
        </p:nvPicPr>
        <p:blipFill>
          <a:blip r:embed="rId4"/>
          <a:stretch>
            <a:fillRect/>
          </a:stretch>
        </p:blipFill>
        <p:spPr>
          <a:xfrm>
            <a:off x="5750133" y="4414667"/>
            <a:ext cx="6065119" cy="1730642"/>
          </a:xfrm>
          <a:prstGeom prst="rect">
            <a:avLst/>
          </a:prstGeom>
        </p:spPr>
      </p:pic>
    </p:spTree>
    <p:extLst>
      <p:ext uri="{BB962C8B-B14F-4D97-AF65-F5344CB8AC3E}">
        <p14:creationId xmlns:p14="http://schemas.microsoft.com/office/powerpoint/2010/main" val="1228393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CC6FFFE-57A8-44C9-8BC5-25D6A18B5C0B}"/>
              </a:ext>
            </a:extLst>
          </p:cNvPr>
          <p:cNvSpPr>
            <a:spLocks noGrp="1"/>
          </p:cNvSpPr>
          <p:nvPr>
            <p:ph type="title"/>
          </p:nvPr>
        </p:nvSpPr>
        <p:spPr>
          <a:xfrm>
            <a:off x="640079" y="2053641"/>
            <a:ext cx="3669161" cy="2760098"/>
          </a:xfrm>
        </p:spPr>
        <p:txBody>
          <a:bodyPr>
            <a:normAutofit/>
          </a:bodyPr>
          <a:lstStyle/>
          <a:p>
            <a:r>
              <a:rPr lang="en-GB" sz="3700">
                <a:solidFill>
                  <a:srgbClr val="FFFFFF"/>
                </a:solidFill>
              </a:rPr>
              <a:t>Conclusions on the role of adult learning in a COVID-19 affected world (1/3)</a:t>
            </a:r>
            <a:endParaRPr lang="nl-NL" sz="3700">
              <a:solidFill>
                <a:srgbClr val="FFFFFF"/>
              </a:solidFill>
            </a:endParaRPr>
          </a:p>
        </p:txBody>
      </p:sp>
      <p:sp>
        <p:nvSpPr>
          <p:cNvPr id="3" name="Content Placeholder 2">
            <a:extLst>
              <a:ext uri="{FF2B5EF4-FFF2-40B4-BE49-F238E27FC236}">
                <a16:creationId xmlns:a16="http://schemas.microsoft.com/office/drawing/2014/main" id="{8D175226-4E7E-4DE6-8714-FA3E42789DB4}"/>
              </a:ext>
            </a:extLst>
          </p:cNvPr>
          <p:cNvSpPr>
            <a:spLocks noGrp="1"/>
          </p:cNvSpPr>
          <p:nvPr>
            <p:ph idx="1"/>
          </p:nvPr>
        </p:nvSpPr>
        <p:spPr>
          <a:xfrm>
            <a:off x="6090574" y="801865"/>
            <a:ext cx="5647336" cy="5608265"/>
          </a:xfrm>
        </p:spPr>
        <p:txBody>
          <a:bodyPr anchor="ctr">
            <a:normAutofit/>
          </a:bodyPr>
          <a:lstStyle/>
          <a:p>
            <a:pPr marL="514350" lvl="0" indent="-514350">
              <a:buFont typeface="+mj-lt"/>
              <a:buAutoNum type="arabicPeriod"/>
            </a:pPr>
            <a:r>
              <a:rPr lang="en-GB" sz="2000" dirty="0">
                <a:solidFill>
                  <a:srgbClr val="000000"/>
                </a:solidFill>
              </a:rPr>
              <a:t>COVID-19 affected all economic sectors and the society as a whole, but </a:t>
            </a:r>
            <a:r>
              <a:rPr lang="en-GB" sz="2000" b="1" dirty="0">
                <a:solidFill>
                  <a:srgbClr val="000000"/>
                </a:solidFill>
              </a:rPr>
              <a:t>affected the vulnerable groups the most</a:t>
            </a:r>
            <a:r>
              <a:rPr lang="en-GB" sz="2000" dirty="0">
                <a:solidFill>
                  <a:srgbClr val="000000"/>
                </a:solidFill>
              </a:rPr>
              <a:t>. </a:t>
            </a:r>
            <a:endParaRPr lang="nl-NL" sz="2000" dirty="0">
              <a:solidFill>
                <a:srgbClr val="000000"/>
              </a:solidFill>
            </a:endParaRPr>
          </a:p>
          <a:p>
            <a:pPr marL="514350" lvl="0" indent="-514350">
              <a:buFont typeface="+mj-lt"/>
              <a:buAutoNum type="arabicPeriod"/>
            </a:pPr>
            <a:r>
              <a:rPr lang="en-GB" sz="2000" dirty="0">
                <a:solidFill>
                  <a:srgbClr val="000000"/>
                </a:solidFill>
              </a:rPr>
              <a:t>The crisis showed the importance of basic skills (literacy and digital skills); critical thinking skills and learning to learn skills for individuals. Furthermore, they showed that </a:t>
            </a:r>
            <a:r>
              <a:rPr lang="en-GB" sz="2000" b="1" dirty="0">
                <a:solidFill>
                  <a:srgbClr val="000000"/>
                </a:solidFill>
              </a:rPr>
              <a:t>individuals and communities should be able to have a minimum level of self-sufficiency</a:t>
            </a:r>
            <a:r>
              <a:rPr lang="en-GB" sz="2000" dirty="0">
                <a:solidFill>
                  <a:srgbClr val="000000"/>
                </a:solidFill>
              </a:rPr>
              <a:t>. </a:t>
            </a:r>
            <a:endParaRPr lang="nl-NL" sz="2000" dirty="0">
              <a:solidFill>
                <a:srgbClr val="000000"/>
              </a:solidFill>
            </a:endParaRPr>
          </a:p>
          <a:p>
            <a:pPr marL="514350" lvl="0" indent="-514350">
              <a:buFont typeface="+mj-lt"/>
              <a:buAutoNum type="arabicPeriod"/>
            </a:pPr>
            <a:r>
              <a:rPr lang="en-GB" sz="2000" dirty="0">
                <a:solidFill>
                  <a:srgbClr val="000000"/>
                </a:solidFill>
              </a:rPr>
              <a:t>Adult learning systems have been </a:t>
            </a:r>
            <a:r>
              <a:rPr lang="en-GB" sz="2000" b="1" dirty="0">
                <a:solidFill>
                  <a:srgbClr val="000000"/>
                </a:solidFill>
              </a:rPr>
              <a:t>heavily impacted by the COVID-19 crisis </a:t>
            </a:r>
            <a:r>
              <a:rPr lang="en-GB" sz="2000" dirty="0">
                <a:solidFill>
                  <a:srgbClr val="000000"/>
                </a:solidFill>
              </a:rPr>
              <a:t>(getting organised online; reaching out to adult learners; and ensuring that adult educators have the right skills and equipment). However, adult learning systems </a:t>
            </a:r>
            <a:r>
              <a:rPr lang="en-GB" sz="2000" b="1" dirty="0">
                <a:solidFill>
                  <a:srgbClr val="000000"/>
                </a:solidFill>
              </a:rPr>
              <a:t>have largely managed to respond quickly </a:t>
            </a:r>
            <a:r>
              <a:rPr lang="en-GB" sz="2000" dirty="0">
                <a:solidFill>
                  <a:srgbClr val="000000"/>
                </a:solidFill>
              </a:rPr>
              <a:t>and effectively to the challenges posed.</a:t>
            </a:r>
            <a:endParaRPr lang="nl-NL" sz="2000" dirty="0">
              <a:solidFill>
                <a:srgbClr val="000000"/>
              </a:solidFill>
            </a:endParaRPr>
          </a:p>
          <a:p>
            <a:endParaRPr lang="nl-NL" sz="2000" dirty="0">
              <a:solidFill>
                <a:srgbClr val="000000"/>
              </a:solidFill>
            </a:endParaRPr>
          </a:p>
        </p:txBody>
      </p:sp>
    </p:spTree>
    <p:extLst>
      <p:ext uri="{BB962C8B-B14F-4D97-AF65-F5344CB8AC3E}">
        <p14:creationId xmlns:p14="http://schemas.microsoft.com/office/powerpoint/2010/main" val="1422219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62E1395-7D8C-407B-BA8A-AF24D2E6128D}"/>
              </a:ext>
            </a:extLst>
          </p:cNvPr>
          <p:cNvSpPr>
            <a:spLocks noGrp="1"/>
          </p:cNvSpPr>
          <p:nvPr>
            <p:ph type="title"/>
          </p:nvPr>
        </p:nvSpPr>
        <p:spPr>
          <a:xfrm>
            <a:off x="640079" y="2053641"/>
            <a:ext cx="3669161" cy="2760098"/>
          </a:xfrm>
        </p:spPr>
        <p:txBody>
          <a:bodyPr>
            <a:normAutofit/>
          </a:bodyPr>
          <a:lstStyle/>
          <a:p>
            <a:r>
              <a:rPr lang="en-GB" sz="3700">
                <a:solidFill>
                  <a:srgbClr val="FFFFFF"/>
                </a:solidFill>
              </a:rPr>
              <a:t>Conclusions on the role of adult learning in a COVID-19 affected world (2/3)</a:t>
            </a:r>
            <a:endParaRPr lang="nl-NL" sz="3700">
              <a:solidFill>
                <a:srgbClr val="FFFFFF"/>
              </a:solidFill>
            </a:endParaRPr>
          </a:p>
        </p:txBody>
      </p:sp>
      <p:sp>
        <p:nvSpPr>
          <p:cNvPr id="3" name="Content Placeholder 2">
            <a:extLst>
              <a:ext uri="{FF2B5EF4-FFF2-40B4-BE49-F238E27FC236}">
                <a16:creationId xmlns:a16="http://schemas.microsoft.com/office/drawing/2014/main" id="{81692779-3E60-45EB-8705-8FCFD008FBF3}"/>
              </a:ext>
            </a:extLst>
          </p:cNvPr>
          <p:cNvSpPr>
            <a:spLocks noGrp="1"/>
          </p:cNvSpPr>
          <p:nvPr>
            <p:ph idx="1"/>
          </p:nvPr>
        </p:nvSpPr>
        <p:spPr>
          <a:xfrm>
            <a:off x="6090574" y="801866"/>
            <a:ext cx="5306084" cy="5230634"/>
          </a:xfrm>
        </p:spPr>
        <p:txBody>
          <a:bodyPr anchor="ctr">
            <a:normAutofit lnSpcReduction="10000"/>
          </a:bodyPr>
          <a:lstStyle/>
          <a:p>
            <a:pPr marL="0" indent="0">
              <a:buNone/>
            </a:pPr>
            <a:r>
              <a:rPr lang="en-GB" sz="2200" dirty="0">
                <a:solidFill>
                  <a:srgbClr val="000000"/>
                </a:solidFill>
              </a:rPr>
              <a:t>4. The immediate responses from the adult learning system show </a:t>
            </a:r>
            <a:r>
              <a:rPr lang="en-GB" sz="2200" b="1" dirty="0">
                <a:solidFill>
                  <a:srgbClr val="000000"/>
                </a:solidFill>
              </a:rPr>
              <a:t>a weakness in the ability to reach those that matter the most: specific vulnerable groups</a:t>
            </a:r>
            <a:r>
              <a:rPr lang="en-GB" sz="2200" dirty="0">
                <a:solidFill>
                  <a:srgbClr val="000000"/>
                </a:solidFill>
              </a:rPr>
              <a:t>. Also, on the longer term there is a need to substantially improve the quality of the online delivery.</a:t>
            </a:r>
          </a:p>
          <a:p>
            <a:pPr marL="0" indent="0">
              <a:buNone/>
            </a:pPr>
            <a:endParaRPr lang="en-GB" sz="2200" dirty="0">
              <a:solidFill>
                <a:srgbClr val="000000"/>
              </a:solidFill>
            </a:endParaRPr>
          </a:p>
          <a:p>
            <a:pPr marL="0" indent="0">
              <a:buNone/>
            </a:pPr>
            <a:r>
              <a:rPr lang="en-GB" sz="2200" dirty="0">
                <a:solidFill>
                  <a:srgbClr val="000000"/>
                </a:solidFill>
              </a:rPr>
              <a:t>5. In a COVID-19 affected future, adult learning systems have an </a:t>
            </a:r>
            <a:r>
              <a:rPr lang="en-GB" sz="2200" b="1" dirty="0">
                <a:solidFill>
                  <a:srgbClr val="000000"/>
                </a:solidFill>
              </a:rPr>
              <a:t>important role to play </a:t>
            </a:r>
            <a:r>
              <a:rPr lang="en-GB" sz="2200" dirty="0">
                <a:solidFill>
                  <a:srgbClr val="000000"/>
                </a:solidFill>
              </a:rPr>
              <a:t>in terms of </a:t>
            </a:r>
          </a:p>
          <a:p>
            <a:pPr>
              <a:buFontTx/>
              <a:buChar char="-"/>
            </a:pPr>
            <a:r>
              <a:rPr lang="en-GB" sz="2200" dirty="0">
                <a:solidFill>
                  <a:srgbClr val="000000"/>
                </a:solidFill>
              </a:rPr>
              <a:t>adjusting economic sectors; </a:t>
            </a:r>
          </a:p>
          <a:p>
            <a:pPr>
              <a:buFontTx/>
              <a:buChar char="-"/>
            </a:pPr>
            <a:r>
              <a:rPr lang="en-GB" sz="2200" dirty="0">
                <a:solidFill>
                  <a:srgbClr val="000000"/>
                </a:solidFill>
              </a:rPr>
              <a:t>supporting the unemployed; </a:t>
            </a:r>
          </a:p>
          <a:p>
            <a:pPr>
              <a:buFontTx/>
              <a:buChar char="-"/>
            </a:pPr>
            <a:r>
              <a:rPr lang="en-GB" sz="2200" dirty="0">
                <a:solidFill>
                  <a:srgbClr val="000000"/>
                </a:solidFill>
              </a:rPr>
              <a:t>supporting the completion of the digital transition; </a:t>
            </a:r>
          </a:p>
          <a:p>
            <a:pPr>
              <a:buFontTx/>
              <a:buChar char="-"/>
            </a:pPr>
            <a:r>
              <a:rPr lang="en-GB" sz="2200" dirty="0">
                <a:solidFill>
                  <a:srgbClr val="000000"/>
                </a:solidFill>
              </a:rPr>
              <a:t>involving all vulnerable groups.</a:t>
            </a:r>
            <a:endParaRPr lang="nl-NL" sz="2200" dirty="0">
              <a:solidFill>
                <a:srgbClr val="000000"/>
              </a:solidFill>
            </a:endParaRPr>
          </a:p>
          <a:p>
            <a:endParaRPr lang="nl-NL" sz="2200" dirty="0">
              <a:solidFill>
                <a:srgbClr val="000000"/>
              </a:solidFill>
            </a:endParaRPr>
          </a:p>
        </p:txBody>
      </p:sp>
    </p:spTree>
    <p:extLst>
      <p:ext uri="{BB962C8B-B14F-4D97-AF65-F5344CB8AC3E}">
        <p14:creationId xmlns:p14="http://schemas.microsoft.com/office/powerpoint/2010/main" val="4169011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1145C96-4288-4D52-B435-87D0A985B3E9}"/>
              </a:ext>
            </a:extLst>
          </p:cNvPr>
          <p:cNvSpPr>
            <a:spLocks noGrp="1"/>
          </p:cNvSpPr>
          <p:nvPr>
            <p:ph type="title"/>
          </p:nvPr>
        </p:nvSpPr>
        <p:spPr>
          <a:xfrm>
            <a:off x="640079" y="2053641"/>
            <a:ext cx="3669161" cy="2760098"/>
          </a:xfrm>
        </p:spPr>
        <p:txBody>
          <a:bodyPr>
            <a:normAutofit/>
          </a:bodyPr>
          <a:lstStyle/>
          <a:p>
            <a:r>
              <a:rPr lang="en-GB" sz="3700">
                <a:solidFill>
                  <a:srgbClr val="FFFFFF"/>
                </a:solidFill>
              </a:rPr>
              <a:t>Conclusions on the role of adult learning in a COVID-19 affected world (3/3)</a:t>
            </a:r>
            <a:endParaRPr lang="nl-NL" sz="3700">
              <a:solidFill>
                <a:srgbClr val="FFFFFF"/>
              </a:solidFill>
            </a:endParaRPr>
          </a:p>
        </p:txBody>
      </p:sp>
      <p:sp>
        <p:nvSpPr>
          <p:cNvPr id="3" name="Content Placeholder 2">
            <a:extLst>
              <a:ext uri="{FF2B5EF4-FFF2-40B4-BE49-F238E27FC236}">
                <a16:creationId xmlns:a16="http://schemas.microsoft.com/office/drawing/2014/main" id="{657D4024-6719-4EE5-B1BB-080E97DC0B6F}"/>
              </a:ext>
            </a:extLst>
          </p:cNvPr>
          <p:cNvSpPr>
            <a:spLocks noGrp="1"/>
          </p:cNvSpPr>
          <p:nvPr>
            <p:ph idx="1"/>
          </p:nvPr>
        </p:nvSpPr>
        <p:spPr>
          <a:xfrm>
            <a:off x="6090574" y="801866"/>
            <a:ext cx="5306084" cy="5230634"/>
          </a:xfrm>
        </p:spPr>
        <p:txBody>
          <a:bodyPr anchor="ctr">
            <a:normAutofit/>
          </a:bodyPr>
          <a:lstStyle/>
          <a:p>
            <a:pPr marL="0" lvl="0" indent="0">
              <a:buNone/>
            </a:pPr>
            <a:r>
              <a:rPr lang="en-GB" sz="2200" dirty="0">
                <a:solidFill>
                  <a:srgbClr val="000000"/>
                </a:solidFill>
              </a:rPr>
              <a:t>6. For this however, adult learning systems need to </a:t>
            </a:r>
            <a:r>
              <a:rPr lang="en-GB" sz="2200" b="1" dirty="0">
                <a:solidFill>
                  <a:srgbClr val="000000"/>
                </a:solidFill>
              </a:rPr>
              <a:t>strengthen on online learning; cooperation; tailoring and self-organising principles and empowerment</a:t>
            </a:r>
            <a:r>
              <a:rPr lang="en-GB" sz="2200" dirty="0">
                <a:solidFill>
                  <a:srgbClr val="000000"/>
                </a:solidFill>
              </a:rPr>
              <a:t>.</a:t>
            </a:r>
          </a:p>
          <a:p>
            <a:pPr marL="0" lvl="0" indent="0">
              <a:buNone/>
            </a:pPr>
            <a:r>
              <a:rPr lang="en-GB" sz="2200" dirty="0">
                <a:solidFill>
                  <a:srgbClr val="000000"/>
                </a:solidFill>
              </a:rPr>
              <a:t>7. All in all, effective adult learning systems </a:t>
            </a:r>
            <a:r>
              <a:rPr lang="en-GB" sz="2200" b="1" dirty="0">
                <a:solidFill>
                  <a:srgbClr val="000000"/>
                </a:solidFill>
              </a:rPr>
              <a:t>are essential to secure an equal, just and inclusive recovery from the COVID-19 crisis </a:t>
            </a:r>
            <a:r>
              <a:rPr lang="en-GB" sz="2200" dirty="0">
                <a:solidFill>
                  <a:srgbClr val="000000"/>
                </a:solidFill>
              </a:rPr>
              <a:t>and to facilitate the manifold transitions of people in work, social life and personal life. </a:t>
            </a:r>
          </a:p>
          <a:p>
            <a:pPr marL="0" lvl="0" indent="0">
              <a:buNone/>
            </a:pPr>
            <a:r>
              <a:rPr lang="en-GB" sz="2200" dirty="0">
                <a:solidFill>
                  <a:srgbClr val="000000"/>
                </a:solidFill>
              </a:rPr>
              <a:t>This requires </a:t>
            </a:r>
            <a:r>
              <a:rPr lang="en-GB" sz="2200" b="1" dirty="0">
                <a:solidFill>
                  <a:srgbClr val="000000"/>
                </a:solidFill>
              </a:rPr>
              <a:t>substantial changes of how adult learning systems are organised</a:t>
            </a:r>
            <a:r>
              <a:rPr lang="en-GB" sz="2200" dirty="0">
                <a:solidFill>
                  <a:srgbClr val="000000"/>
                </a:solidFill>
              </a:rPr>
              <a:t>, coordinated, financed and how they offer their learning and reach out to vulnerable groups. </a:t>
            </a:r>
            <a:endParaRPr lang="nl-NL" sz="2200" dirty="0">
              <a:solidFill>
                <a:srgbClr val="000000"/>
              </a:solidFill>
            </a:endParaRPr>
          </a:p>
          <a:p>
            <a:endParaRPr lang="nl-NL" sz="2200" dirty="0">
              <a:solidFill>
                <a:srgbClr val="000000"/>
              </a:solidFill>
            </a:endParaRPr>
          </a:p>
        </p:txBody>
      </p:sp>
    </p:spTree>
    <p:extLst>
      <p:ext uri="{BB962C8B-B14F-4D97-AF65-F5344CB8AC3E}">
        <p14:creationId xmlns:p14="http://schemas.microsoft.com/office/powerpoint/2010/main" val="212006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1136</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Adult Learning and COVID-19: state of play and future orientation</vt:lpstr>
      <vt:lpstr>Aim of the report</vt:lpstr>
      <vt:lpstr>Methodological approach</vt:lpstr>
      <vt:lpstr>2. What are the effects of COVID-19? Setting the scene</vt:lpstr>
      <vt:lpstr>3. How is the adult learning sector coping with COVID-19?</vt:lpstr>
      <vt:lpstr>4. What is the role of adult learning in a COVID-19 affected world?</vt:lpstr>
      <vt:lpstr>Conclusions on the role of adult learning in a COVID-19 affected world (1/3)</vt:lpstr>
      <vt:lpstr>Conclusions on the role of adult learning in a COVID-19 affected world (2/3)</vt:lpstr>
      <vt:lpstr>Conclusions on the role of adult learning in a COVID-19 affected world (3/3)</vt:lpstr>
      <vt:lpstr>Considerations on what is needed for adult learning to fulfil its essential role (1/2)</vt:lpstr>
      <vt:lpstr>Considerations on what is needed for adult learning to fulfil its essential role (2/2)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 Learning and COVID-19: state of play and future orientation</dc:title>
  <dc:creator>simon broek</dc:creator>
  <cp:lastModifiedBy>simon broek</cp:lastModifiedBy>
  <cp:revision>2</cp:revision>
  <dcterms:created xsi:type="dcterms:W3CDTF">2020-06-08T10:28:53Z</dcterms:created>
  <dcterms:modified xsi:type="dcterms:W3CDTF">2020-06-08T19:27:11Z</dcterms:modified>
</cp:coreProperties>
</file>