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256" r:id="rId2"/>
    <p:sldId id="257" r:id="rId3"/>
    <p:sldId id="258" r:id="rId4"/>
    <p:sldId id="259" r:id="rId5"/>
    <p:sldId id="269" r:id="rId6"/>
    <p:sldId id="270" r:id="rId7"/>
    <p:sldId id="260" r:id="rId8"/>
    <p:sldId id="261" r:id="rId9"/>
    <p:sldId id="271" r:id="rId10"/>
    <p:sldId id="262" r:id="rId11"/>
    <p:sldId id="264" r:id="rId12"/>
    <p:sldId id="266" r:id="rId13"/>
    <p:sldId id="268" r:id="rId14"/>
  </p:sldIdLst>
  <p:sldSz cx="12192000" cy="6858000"/>
  <p:notesSz cx="6858000" cy="9144000"/>
  <p:embeddedFontLs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Inapp" panose="020B0604020202020204" charset="0"/>
      <p:regular r:id="rId24"/>
      <p:bold r:id="rId25"/>
      <p:italic r:id="rId26"/>
      <p:boldItalic r:id="rId27"/>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E2C"/>
    <a:srgbClr val="DF017E"/>
    <a:srgbClr val="C327AD"/>
    <a:srgbClr val="5EAB36"/>
    <a:srgbClr val="FAC400"/>
    <a:srgbClr val="043668"/>
    <a:srgbClr val="009FE0"/>
    <a:srgbClr val="40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7"/>
    <p:restoredTop sz="94674"/>
  </p:normalViewPr>
  <p:slideViewPr>
    <p:cSldViewPr snapToGrid="0" snapToObjects="1">
      <p:cViewPr varScale="1">
        <p:scale>
          <a:sx n="76" d="100"/>
          <a:sy n="76" d="100"/>
        </p:scale>
        <p:origin x="89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07980-741C-214A-81B9-93DAD519C564}" type="datetimeFigureOut">
              <a:rPr lang="it-IT" smtClean="0"/>
              <a:t>02/01/2022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6B104-8C9E-7C42-9072-8485F18E148D}" type="slidenum">
              <a:rPr lang="it-IT" smtClean="0"/>
              <a:t>‹N›</a:t>
            </a:fld>
            <a:endParaRPr lang="it-IT"/>
          </a:p>
        </p:txBody>
      </p:sp>
    </p:spTree>
    <p:extLst>
      <p:ext uri="{BB962C8B-B14F-4D97-AF65-F5344CB8AC3E}">
        <p14:creationId xmlns:p14="http://schemas.microsoft.com/office/powerpoint/2010/main" val="150757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33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401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53016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668"/>
        </a:solidFill>
        <a:effectLst/>
      </p:bgPr>
    </p:bg>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554846" y="2555784"/>
            <a:ext cx="9144000" cy="1065315"/>
          </a:xfrm>
          <a:prstGeom prst="rect">
            <a:avLst/>
          </a:prstGeom>
        </p:spPr>
        <p:txBody>
          <a:bodyPr/>
          <a:lstStyle/>
          <a:p>
            <a:pPr algn="ctr"/>
            <a:r>
              <a:rPr lang="en-GB" sz="4000" b="1" dirty="0">
                <a:solidFill>
                  <a:schemeClr val="bg1"/>
                </a:solidFill>
                <a:effectLst/>
                <a:latin typeface="Arial" panose="020B0604020202020204" pitchFamily="34" charset="0"/>
                <a:ea typeface="Times New Roman" panose="02020603050405020304" pitchFamily="18" charset="0"/>
              </a:rPr>
              <a:t>EU Agenda for Adult Learning implementation in Italy</a:t>
            </a:r>
            <a:r>
              <a:rPr lang="en-GB" sz="4000" b="1" dirty="0">
                <a:solidFill>
                  <a:schemeClr val="bg1"/>
                </a:solidFill>
                <a:effectLst/>
                <a:highlight>
                  <a:srgbClr val="C0C0C0"/>
                </a:highlight>
                <a:latin typeface="Arial" panose="020B0604020202020204" pitchFamily="34" charset="0"/>
                <a:ea typeface="Times New Roman" panose="02020603050405020304" pitchFamily="18" charset="0"/>
              </a:rPr>
              <a:t> </a:t>
            </a:r>
            <a:endParaRPr lang="it-IT" sz="4000" b="1" dirty="0">
              <a:solidFill>
                <a:schemeClr val="bg1"/>
              </a:solidFill>
              <a:latin typeface="Inapp" charset="0"/>
              <a:ea typeface="Inapp" charset="0"/>
              <a:cs typeface="Inapp" charset="0"/>
            </a:endParaRPr>
          </a:p>
        </p:txBody>
      </p:sp>
      <p:sp>
        <p:nvSpPr>
          <p:cNvPr id="3" name="Sottotitolo 2"/>
          <p:cNvSpPr>
            <a:spLocks noGrp="1"/>
          </p:cNvSpPr>
          <p:nvPr>
            <p:ph type="subTitle" idx="4294967295"/>
          </p:nvPr>
        </p:nvSpPr>
        <p:spPr>
          <a:xfrm>
            <a:off x="1546122" y="3949631"/>
            <a:ext cx="9144000" cy="648134"/>
          </a:xfrm>
          <a:prstGeom prst="rect">
            <a:avLst/>
          </a:prstGeom>
        </p:spPr>
        <p:txBody>
          <a:bodyPr>
            <a:noAutofit/>
          </a:bodyPr>
          <a:lstStyle/>
          <a:p>
            <a:pPr marL="0" indent="0" algn="ctr">
              <a:buNone/>
            </a:pPr>
            <a:r>
              <a:rPr lang="it-IT" sz="2800" spc="300" dirty="0">
                <a:solidFill>
                  <a:schemeClr val="bg1"/>
                </a:solidFill>
                <a:latin typeface="Calibri" charset="0"/>
                <a:ea typeface="Calibri" charset="0"/>
                <a:cs typeface="Calibri" charset="0"/>
              </a:rPr>
              <a:t>The action in 2022-2023</a:t>
            </a: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66" y="164396"/>
            <a:ext cx="1927228" cy="1271150"/>
          </a:xfrm>
          <a:prstGeom prst="rect">
            <a:avLst/>
          </a:prstGeom>
        </p:spPr>
      </p:pic>
      <p:pic>
        <p:nvPicPr>
          <p:cNvPr id="10" name="Immagine 9"/>
          <p:cNvPicPr>
            <a:picLocks noChangeAspect="1"/>
          </p:cNvPicPr>
          <p:nvPr/>
        </p:nvPicPr>
        <p:blipFill rotWithShape="1">
          <a:blip r:embed="rId3">
            <a:extLst>
              <a:ext uri="{28A0092B-C50C-407E-A947-70E740481C1C}">
                <a14:useLocalDpi xmlns:a14="http://schemas.microsoft.com/office/drawing/2010/main" val="0"/>
              </a:ext>
            </a:extLst>
          </a:blip>
          <a:srcRect b="55059"/>
          <a:stretch/>
        </p:blipFill>
        <p:spPr>
          <a:xfrm>
            <a:off x="0" y="5854617"/>
            <a:ext cx="12192000" cy="1023771"/>
          </a:xfrm>
          <a:prstGeom prst="rect">
            <a:avLst/>
          </a:prstGeom>
        </p:spPr>
      </p:pic>
      <p:sp>
        <p:nvSpPr>
          <p:cNvPr id="7" name="Titolo 1">
            <a:extLst>
              <a:ext uri="{FF2B5EF4-FFF2-40B4-BE49-F238E27FC236}">
                <a16:creationId xmlns:a16="http://schemas.microsoft.com/office/drawing/2014/main" id="{BD1F3DCF-3518-1D4C-BBC3-94D3D7C47910}"/>
              </a:ext>
            </a:extLst>
          </p:cNvPr>
          <p:cNvSpPr txBox="1">
            <a:spLocks/>
          </p:cNvSpPr>
          <p:nvPr/>
        </p:nvSpPr>
        <p:spPr>
          <a:xfrm>
            <a:off x="1546122" y="1970763"/>
            <a:ext cx="9144000" cy="4644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1600" b="1" dirty="0">
                <a:solidFill>
                  <a:schemeClr val="bg1"/>
                </a:solidFill>
                <a:latin typeface="Inapp" charset="0"/>
                <a:ea typeface="Inapp" charset="0"/>
                <a:cs typeface="Inapp" charset="0"/>
              </a:rPr>
              <a:t>National coordinator for the </a:t>
            </a:r>
            <a:r>
              <a:rPr lang="it-IT" sz="1600" b="1" dirty="0" err="1">
                <a:solidFill>
                  <a:schemeClr val="bg1"/>
                </a:solidFill>
                <a:latin typeface="Inapp" charset="0"/>
                <a:ea typeface="Inapp" charset="0"/>
                <a:cs typeface="Inapp" charset="0"/>
              </a:rPr>
              <a:t>adult</a:t>
            </a:r>
            <a:r>
              <a:rPr lang="it-IT" sz="1600" b="1" dirty="0">
                <a:solidFill>
                  <a:schemeClr val="bg1"/>
                </a:solidFill>
                <a:latin typeface="Inapp" charset="0"/>
                <a:ea typeface="Inapp" charset="0"/>
                <a:cs typeface="Inapp" charset="0"/>
              </a:rPr>
              <a:t> learning agenda</a:t>
            </a:r>
          </a:p>
        </p:txBody>
      </p:sp>
      <p:sp>
        <p:nvSpPr>
          <p:cNvPr id="8" name="Sottotitolo 2">
            <a:extLst>
              <a:ext uri="{FF2B5EF4-FFF2-40B4-BE49-F238E27FC236}">
                <a16:creationId xmlns:a16="http://schemas.microsoft.com/office/drawing/2014/main" id="{4357C476-D299-0E40-B463-CE4109DC9531}"/>
              </a:ext>
            </a:extLst>
          </p:cNvPr>
          <p:cNvSpPr txBox="1">
            <a:spLocks/>
          </p:cNvSpPr>
          <p:nvPr/>
        </p:nvSpPr>
        <p:spPr>
          <a:xfrm>
            <a:off x="1546122" y="4597764"/>
            <a:ext cx="9144000" cy="4685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it-IT" sz="2000" spc="300" dirty="0">
              <a:solidFill>
                <a:schemeClr val="bg1"/>
              </a:solidFill>
              <a:latin typeface="Calibri" charset="0"/>
              <a:ea typeface="Calibri" charset="0"/>
              <a:cs typeface="Calibri" charset="0"/>
            </a:endParaRPr>
          </a:p>
        </p:txBody>
      </p:sp>
      <p:sp>
        <p:nvSpPr>
          <p:cNvPr id="11" name="CasellaDiTesto 10">
            <a:extLst>
              <a:ext uri="{FF2B5EF4-FFF2-40B4-BE49-F238E27FC236}">
                <a16:creationId xmlns:a16="http://schemas.microsoft.com/office/drawing/2014/main" id="{52D8D427-C6E2-42A7-878B-1016A3C287E8}"/>
              </a:ext>
            </a:extLst>
          </p:cNvPr>
          <p:cNvSpPr txBox="1"/>
          <p:nvPr/>
        </p:nvSpPr>
        <p:spPr>
          <a:xfrm>
            <a:off x="2733773" y="490748"/>
            <a:ext cx="6409441" cy="830997"/>
          </a:xfrm>
          <a:prstGeom prst="rect">
            <a:avLst/>
          </a:prstGeom>
          <a:noFill/>
        </p:spPr>
        <p:txBody>
          <a:bodyPr wrap="square">
            <a:spAutoFit/>
          </a:bodyPr>
          <a:lstStyle/>
          <a:p>
            <a:r>
              <a:rPr lang="en-US" sz="1600" dirty="0">
                <a:solidFill>
                  <a:srgbClr val="FFFF00"/>
                </a:solidFill>
              </a:rPr>
              <a:t>Call: ERASMUS-EDU-2021-AL-AGENDA-IBA — Implementing renewed priorities for the European Agenda for Adult</a:t>
            </a:r>
          </a:p>
          <a:p>
            <a:r>
              <a:rPr lang="en-US" sz="1600" dirty="0">
                <a:solidFill>
                  <a:srgbClr val="FFFF00"/>
                </a:solidFill>
              </a:rPr>
              <a:t>Learning National Coordinators for the implementation of the Agenda</a:t>
            </a:r>
            <a:endParaRPr lang="it-IT" sz="1600" dirty="0">
              <a:solidFill>
                <a:srgbClr val="FFFF00"/>
              </a:solidFill>
            </a:endParaRPr>
          </a:p>
        </p:txBody>
      </p:sp>
      <p:pic>
        <p:nvPicPr>
          <p:cNvPr id="13" name="Immagine 12">
            <a:extLst>
              <a:ext uri="{FF2B5EF4-FFF2-40B4-BE49-F238E27FC236}">
                <a16:creationId xmlns:a16="http://schemas.microsoft.com/office/drawing/2014/main" id="{3AF98A1F-B5B4-4727-9CD3-234FAC76D800}"/>
              </a:ext>
            </a:extLst>
          </p:cNvPr>
          <p:cNvPicPr>
            <a:picLocks noChangeAspect="1"/>
          </p:cNvPicPr>
          <p:nvPr/>
        </p:nvPicPr>
        <p:blipFill>
          <a:blip r:embed="rId4"/>
          <a:stretch>
            <a:fillRect/>
          </a:stretch>
        </p:blipFill>
        <p:spPr>
          <a:xfrm>
            <a:off x="9031842" y="233751"/>
            <a:ext cx="3014927" cy="1271150"/>
          </a:xfrm>
          <a:prstGeom prst="rect">
            <a:avLst/>
          </a:prstGeom>
        </p:spPr>
      </p:pic>
      <p:sp>
        <p:nvSpPr>
          <p:cNvPr id="15" name="CasellaDiTesto 14">
            <a:extLst>
              <a:ext uri="{FF2B5EF4-FFF2-40B4-BE49-F238E27FC236}">
                <a16:creationId xmlns:a16="http://schemas.microsoft.com/office/drawing/2014/main" id="{09528355-01D8-4E91-8033-861B7D8FA2E2}"/>
              </a:ext>
            </a:extLst>
          </p:cNvPr>
          <p:cNvSpPr txBox="1"/>
          <p:nvPr/>
        </p:nvSpPr>
        <p:spPr>
          <a:xfrm>
            <a:off x="414508" y="4810693"/>
            <a:ext cx="11767147" cy="830997"/>
          </a:xfrm>
          <a:prstGeom prst="rect">
            <a:avLst/>
          </a:prstGeom>
          <a:noFill/>
        </p:spPr>
        <p:txBody>
          <a:bodyPr wrap="square">
            <a:spAutoFit/>
          </a:bodyPr>
          <a:lstStyle/>
          <a:p>
            <a:pPr algn="ctr"/>
            <a:r>
              <a:rPr lang="en-US" sz="1600" dirty="0">
                <a:solidFill>
                  <a:srgbClr val="FFFF00"/>
                </a:solidFill>
              </a:rPr>
              <a:t>“</a:t>
            </a:r>
            <a:r>
              <a:rPr lang="en-US" sz="1600" b="1" i="1" dirty="0">
                <a:solidFill>
                  <a:srgbClr val="FFFF00"/>
                </a:solidFill>
              </a:rPr>
              <a:t>Funded by the European Union. Views and opinions expressed are however those of the author(s) only and do not necessarily reflect those of the European Union or [name of the granting authority]. Neither the European Union nor the granting authority can be held responsible for them.”</a:t>
            </a:r>
            <a:endParaRPr lang="it-IT" sz="1600" b="1" i="1" dirty="0">
              <a:solidFill>
                <a:srgbClr val="FFFF00"/>
              </a:solidFill>
            </a:endParaRPr>
          </a:p>
        </p:txBody>
      </p:sp>
    </p:spTree>
    <p:extLst>
      <p:ext uri="{BB962C8B-B14F-4D97-AF65-F5344CB8AC3E}">
        <p14:creationId xmlns:p14="http://schemas.microsoft.com/office/powerpoint/2010/main" val="80837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9161" y="158044"/>
            <a:ext cx="7414312" cy="646331"/>
          </a:xfrm>
          <a:prstGeom prst="rect">
            <a:avLst/>
          </a:prstGeom>
          <a:noFill/>
        </p:spPr>
        <p:txBody>
          <a:bodyPr wrap="square" rtlCol="0" anchor="ctr">
            <a:spAutoFit/>
          </a:bodyPr>
          <a:lstStyle/>
          <a:p>
            <a:r>
              <a:rPr lang="it-IT" sz="3600" b="1" dirty="0" err="1">
                <a:solidFill>
                  <a:schemeClr val="bg1"/>
                </a:solidFill>
                <a:highlight>
                  <a:srgbClr val="FAC400"/>
                </a:highlight>
                <a:latin typeface="Inapp" charset="0"/>
                <a:ea typeface="Inapp" charset="0"/>
                <a:cs typeface="Inapp" charset="0"/>
              </a:rPr>
              <a:t>Intervention</a:t>
            </a:r>
            <a:r>
              <a:rPr lang="it-IT" sz="3600" b="1" dirty="0">
                <a:solidFill>
                  <a:schemeClr val="bg1"/>
                </a:solidFill>
                <a:highlight>
                  <a:srgbClr val="FAC400"/>
                </a:highlight>
                <a:latin typeface="Inapp" charset="0"/>
                <a:ea typeface="Inapp" charset="0"/>
                <a:cs typeface="Inapp" charset="0"/>
              </a:rPr>
              <a:t> </a:t>
            </a:r>
            <a:r>
              <a:rPr lang="it-IT" sz="3600" b="1" dirty="0" err="1">
                <a:solidFill>
                  <a:schemeClr val="bg1"/>
                </a:solidFill>
                <a:highlight>
                  <a:srgbClr val="FAC400"/>
                </a:highlight>
                <a:latin typeface="Inapp" charset="0"/>
                <a:ea typeface="Inapp" charset="0"/>
                <a:cs typeface="Inapp" charset="0"/>
              </a:rPr>
              <a:t>logic</a:t>
            </a:r>
            <a:endParaRPr lang="it-IT" sz="3600" b="1" dirty="0">
              <a:solidFill>
                <a:schemeClr val="bg1"/>
              </a:solidFill>
              <a:highlight>
                <a:srgbClr val="FAC400"/>
              </a:highlight>
              <a:latin typeface="Inapp" charset="0"/>
              <a:ea typeface="Inapp" charset="0"/>
              <a:cs typeface="Inapp" charset="0"/>
            </a:endParaRPr>
          </a:p>
        </p:txBody>
      </p:sp>
      <p:cxnSp>
        <p:nvCxnSpPr>
          <p:cNvPr id="13" name="Connettore 1 12"/>
          <p:cNvCxnSpPr/>
          <p:nvPr/>
        </p:nvCxnSpPr>
        <p:spPr>
          <a:xfrm>
            <a:off x="0" y="6481184"/>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88DFE45D-0A43-8541-850D-F72F893B1E8D}"/>
              </a:ext>
            </a:extLst>
          </p:cNvPr>
          <p:cNvPicPr>
            <a:picLocks noChangeAspect="1"/>
          </p:cNvPicPr>
          <p:nvPr/>
        </p:nvPicPr>
        <p:blipFill>
          <a:blip r:embed="rId2"/>
          <a:stretch>
            <a:fillRect/>
          </a:stretch>
        </p:blipFill>
        <p:spPr>
          <a:xfrm>
            <a:off x="10779629" y="6185372"/>
            <a:ext cx="1135248" cy="497642"/>
          </a:xfrm>
          <a:prstGeom prst="rect">
            <a:avLst/>
          </a:prstGeom>
        </p:spPr>
      </p:pic>
      <p:graphicFrame>
        <p:nvGraphicFramePr>
          <p:cNvPr id="2" name="Tabella 1">
            <a:extLst>
              <a:ext uri="{FF2B5EF4-FFF2-40B4-BE49-F238E27FC236}">
                <a16:creationId xmlns:a16="http://schemas.microsoft.com/office/drawing/2014/main" id="{346ADC38-86B1-4E1F-B3B2-C6A71CE37A0C}"/>
              </a:ext>
            </a:extLst>
          </p:cNvPr>
          <p:cNvGraphicFramePr>
            <a:graphicFrameLocks noGrp="1"/>
          </p:cNvGraphicFramePr>
          <p:nvPr>
            <p:extLst>
              <p:ext uri="{D42A27DB-BD31-4B8C-83A1-F6EECF244321}">
                <p14:modId xmlns:p14="http://schemas.microsoft.com/office/powerpoint/2010/main" val="2026642508"/>
              </p:ext>
            </p:extLst>
          </p:nvPr>
        </p:nvGraphicFramePr>
        <p:xfrm>
          <a:off x="563968" y="1364639"/>
          <a:ext cx="11233068" cy="4556281"/>
        </p:xfrm>
        <a:graphic>
          <a:graphicData uri="http://schemas.openxmlformats.org/drawingml/2006/table">
            <a:tbl>
              <a:tblPr firstRow="1" firstCol="1" bandRow="1">
                <a:tableStyleId>{5C22544A-7EE6-4342-B048-85BDC9FD1C3A}</a:tableStyleId>
              </a:tblPr>
              <a:tblGrid>
                <a:gridCol w="3405402">
                  <a:extLst>
                    <a:ext uri="{9D8B030D-6E8A-4147-A177-3AD203B41FA5}">
                      <a16:colId xmlns:a16="http://schemas.microsoft.com/office/drawing/2014/main" val="3581414495"/>
                    </a:ext>
                  </a:extLst>
                </a:gridCol>
                <a:gridCol w="7827666">
                  <a:extLst>
                    <a:ext uri="{9D8B030D-6E8A-4147-A177-3AD203B41FA5}">
                      <a16:colId xmlns:a16="http://schemas.microsoft.com/office/drawing/2014/main" val="1494143404"/>
                    </a:ext>
                  </a:extLst>
                </a:gridCol>
              </a:tblGrid>
              <a:tr h="212866">
                <a:tc>
                  <a:txBody>
                    <a:bodyPr/>
                    <a:lstStyle/>
                    <a:p>
                      <a:pPr marR="3810" algn="ctr">
                        <a:spcAft>
                          <a:spcPts val="1000"/>
                        </a:spcAft>
                      </a:pPr>
                      <a:r>
                        <a:rPr lang="it-IT" sz="1600" dirty="0" err="1">
                          <a:effectLst/>
                        </a:rPr>
                        <a:t>Issue</a:t>
                      </a:r>
                      <a:r>
                        <a:rPr lang="it-IT" sz="1600" dirty="0">
                          <a:effectLst/>
                        </a:rPr>
                        <a:t>/</a:t>
                      </a:r>
                      <a:r>
                        <a:rPr lang="it-IT" sz="1600" dirty="0" err="1">
                          <a:effectLst/>
                        </a:rPr>
                        <a:t>problem</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ctr">
                        <a:spcAft>
                          <a:spcPts val="1000"/>
                        </a:spcAft>
                      </a:pPr>
                      <a:r>
                        <a:rPr lang="it-IT" sz="1600">
                          <a:effectLst/>
                        </a:rPr>
                        <a:t>Project intervention</a:t>
                      </a:r>
                      <a:endParaRPr lang="it-IT" sz="18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4531570"/>
                  </a:ext>
                </a:extLst>
              </a:tr>
              <a:tr h="1183557">
                <a:tc>
                  <a:txBody>
                    <a:bodyPr/>
                    <a:lstStyle/>
                    <a:p>
                      <a:pPr marR="3810" algn="just">
                        <a:spcAft>
                          <a:spcPts val="1000"/>
                        </a:spcAft>
                      </a:pPr>
                      <a:endParaRPr lang="it-IT" sz="1600" dirty="0">
                        <a:effectLst/>
                      </a:endParaRPr>
                    </a:p>
                    <a:p>
                      <a:pPr marR="3810" algn="just">
                        <a:spcAft>
                          <a:spcPts val="1000"/>
                        </a:spcAft>
                      </a:pPr>
                      <a:r>
                        <a:rPr lang="it-IT" sz="1600" dirty="0" err="1">
                          <a:effectLst/>
                        </a:rPr>
                        <a:t>fragmented</a:t>
                      </a:r>
                      <a:r>
                        <a:rPr lang="it-IT" sz="1600" dirty="0">
                          <a:effectLst/>
                        </a:rPr>
                        <a:t> governance – </a:t>
                      </a:r>
                      <a:r>
                        <a:rPr lang="it-IT" sz="1600" dirty="0" err="1">
                          <a:effectLst/>
                        </a:rPr>
                        <a:t>poor</a:t>
                      </a:r>
                      <a:r>
                        <a:rPr lang="it-IT" sz="1600" dirty="0">
                          <a:effectLst/>
                        </a:rPr>
                        <a:t> </a:t>
                      </a:r>
                      <a:r>
                        <a:rPr lang="it-IT" sz="1600" dirty="0" err="1">
                          <a:effectLst/>
                        </a:rPr>
                        <a:t>dialogue</a:t>
                      </a:r>
                      <a:r>
                        <a:rPr lang="it-IT" sz="1600" dirty="0">
                          <a:effectLst/>
                        </a:rPr>
                        <a:t> </a:t>
                      </a:r>
                      <a:r>
                        <a:rPr lang="it-IT" sz="1600" dirty="0" err="1">
                          <a:effectLst/>
                        </a:rPr>
                        <a:t>between</a:t>
                      </a:r>
                      <a:r>
                        <a:rPr lang="it-IT" sz="1600" dirty="0">
                          <a:effectLst/>
                        </a:rPr>
                        <a:t> </a:t>
                      </a:r>
                      <a:r>
                        <a:rPr lang="it-IT" sz="1600" dirty="0" err="1">
                          <a:effectLst/>
                        </a:rPr>
                        <a:t>different</a:t>
                      </a:r>
                      <a:r>
                        <a:rPr lang="it-IT" sz="1600" dirty="0">
                          <a:effectLst/>
                        </a:rPr>
                        <a:t> </a:t>
                      </a:r>
                      <a:r>
                        <a:rPr lang="it-IT" sz="1600" dirty="0" err="1">
                          <a:effectLst/>
                        </a:rPr>
                        <a:t>members</a:t>
                      </a:r>
                      <a:r>
                        <a:rPr lang="it-IT" sz="1600" dirty="0">
                          <a:effectLst/>
                        </a:rPr>
                        <a:t> </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3810" lvl="0" indent="-342900" algn="just">
                        <a:spcAft>
                          <a:spcPts val="1000"/>
                        </a:spcAft>
                        <a:buFont typeface="Wingdings" panose="05000000000000000000" pitchFamily="2" charset="2"/>
                        <a:buChar char=""/>
                      </a:pPr>
                      <a:r>
                        <a:rPr lang="it-IT" sz="1600" dirty="0" err="1">
                          <a:effectLst/>
                        </a:rPr>
                        <a:t>facilitation</a:t>
                      </a:r>
                      <a:r>
                        <a:rPr lang="it-IT" sz="1600" dirty="0">
                          <a:effectLst/>
                        </a:rPr>
                        <a:t> to </a:t>
                      </a:r>
                      <a:r>
                        <a:rPr lang="it-IT" sz="1600" dirty="0" err="1">
                          <a:effectLst/>
                        </a:rPr>
                        <a:t>improve</a:t>
                      </a:r>
                      <a:r>
                        <a:rPr lang="it-IT" sz="1600" dirty="0">
                          <a:effectLst/>
                        </a:rPr>
                        <a:t> the </a:t>
                      </a:r>
                      <a:r>
                        <a:rPr lang="it-IT" sz="1600" dirty="0" err="1">
                          <a:effectLst/>
                        </a:rPr>
                        <a:t>quality</a:t>
                      </a:r>
                      <a:r>
                        <a:rPr lang="it-IT" sz="1600" dirty="0">
                          <a:effectLst/>
                        </a:rPr>
                        <a:t> of </a:t>
                      </a:r>
                      <a:r>
                        <a:rPr lang="it-IT" sz="1600" dirty="0" err="1">
                          <a:effectLst/>
                        </a:rPr>
                        <a:t>relationship</a:t>
                      </a:r>
                      <a:r>
                        <a:rPr lang="it-IT" sz="1600" dirty="0">
                          <a:effectLst/>
                        </a:rPr>
                        <a:t> </a:t>
                      </a:r>
                      <a:r>
                        <a:rPr lang="it-IT" sz="1600" dirty="0" err="1">
                          <a:effectLst/>
                        </a:rPr>
                        <a:t>among</a:t>
                      </a:r>
                      <a:r>
                        <a:rPr lang="it-IT" sz="1600" dirty="0">
                          <a:effectLst/>
                        </a:rPr>
                        <a:t> the diverse governance </a:t>
                      </a:r>
                      <a:r>
                        <a:rPr lang="it-IT" sz="1600" dirty="0" err="1">
                          <a:effectLst/>
                        </a:rPr>
                        <a:t>components</a:t>
                      </a:r>
                      <a:endParaRPr lang="it-IT" sz="1800" dirty="0">
                        <a:effectLst/>
                      </a:endParaRPr>
                    </a:p>
                    <a:p>
                      <a:pPr marL="342900" marR="3810" lvl="0" indent="-342900" algn="just">
                        <a:spcAft>
                          <a:spcPts val="1000"/>
                        </a:spcAft>
                        <a:buFont typeface="Wingdings" panose="05000000000000000000" pitchFamily="2" charset="2"/>
                        <a:buChar char=""/>
                      </a:pPr>
                      <a:r>
                        <a:rPr lang="it-IT" sz="1600" dirty="0">
                          <a:effectLst/>
                        </a:rPr>
                        <a:t>support with data, </a:t>
                      </a:r>
                      <a:r>
                        <a:rPr lang="it-IT" sz="1600" dirty="0" err="1">
                          <a:effectLst/>
                        </a:rPr>
                        <a:t>analysis</a:t>
                      </a:r>
                      <a:r>
                        <a:rPr lang="it-IT" sz="1600" dirty="0">
                          <a:effectLst/>
                        </a:rPr>
                        <a:t>, </a:t>
                      </a:r>
                      <a:r>
                        <a:rPr lang="it-IT" sz="1600" dirty="0" err="1">
                          <a:effectLst/>
                        </a:rPr>
                        <a:t>recommendations</a:t>
                      </a:r>
                      <a:r>
                        <a:rPr lang="it-IT" sz="1600" dirty="0">
                          <a:effectLst/>
                        </a:rPr>
                        <a:t> to </a:t>
                      </a:r>
                      <a:r>
                        <a:rPr lang="it-IT" sz="1600" dirty="0" err="1">
                          <a:effectLst/>
                        </a:rPr>
                        <a:t>existing</a:t>
                      </a:r>
                      <a:r>
                        <a:rPr lang="it-IT" sz="1600" dirty="0">
                          <a:effectLst/>
                        </a:rPr>
                        <a:t> Network (</a:t>
                      </a:r>
                      <a:r>
                        <a:rPr lang="it-IT" sz="1600" dirty="0" err="1">
                          <a:effectLst/>
                        </a:rPr>
                        <a:t>formal</a:t>
                      </a:r>
                      <a:r>
                        <a:rPr lang="it-IT" sz="1600" dirty="0">
                          <a:effectLst/>
                        </a:rPr>
                        <a:t>/non </a:t>
                      </a:r>
                      <a:r>
                        <a:rPr lang="it-IT" sz="1600" dirty="0" err="1">
                          <a:effectLst/>
                        </a:rPr>
                        <a:t>formal</a:t>
                      </a:r>
                      <a:r>
                        <a:rPr lang="it-IT" sz="1600" dirty="0">
                          <a:effectLst/>
                        </a:rPr>
                        <a:t>)</a:t>
                      </a:r>
                      <a:endParaRPr lang="it-IT" sz="1800" dirty="0">
                        <a:effectLst/>
                      </a:endParaRPr>
                    </a:p>
                    <a:p>
                      <a:pPr marL="342900" marR="3810" lvl="0" indent="-342900" algn="just">
                        <a:spcAft>
                          <a:spcPts val="1000"/>
                        </a:spcAft>
                        <a:buFont typeface="Wingdings" panose="05000000000000000000" pitchFamily="2" charset="2"/>
                        <a:buChar char=""/>
                      </a:pPr>
                      <a:r>
                        <a:rPr lang="it-IT" sz="1600" dirty="0">
                          <a:effectLst/>
                        </a:rPr>
                        <a:t>support to draft the National </a:t>
                      </a:r>
                      <a:r>
                        <a:rPr lang="it-IT" sz="1600" dirty="0" err="1">
                          <a:effectLst/>
                        </a:rPr>
                        <a:t>Implementation</a:t>
                      </a:r>
                      <a:r>
                        <a:rPr lang="it-IT" sz="1600" dirty="0">
                          <a:effectLst/>
                        </a:rPr>
                        <a:t> Plan</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4038801"/>
                  </a:ext>
                </a:extLst>
              </a:tr>
              <a:tr h="1231580">
                <a:tc>
                  <a:txBody>
                    <a:bodyPr/>
                    <a:lstStyle/>
                    <a:p>
                      <a:pPr marR="3810" algn="just">
                        <a:spcAft>
                          <a:spcPts val="1000"/>
                        </a:spcAft>
                      </a:pPr>
                      <a:endParaRPr lang="en-GB" sz="1600" dirty="0">
                        <a:effectLst/>
                      </a:endParaRPr>
                    </a:p>
                    <a:p>
                      <a:pPr marR="3810" algn="just">
                        <a:spcAft>
                          <a:spcPts val="1000"/>
                        </a:spcAft>
                      </a:pPr>
                      <a:r>
                        <a:rPr lang="en-GB" sz="1600" dirty="0">
                          <a:effectLst/>
                        </a:rPr>
                        <a:t>lack of updated info on policies implementation</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spcAft>
                          <a:spcPts val="1000"/>
                        </a:spcAft>
                      </a:pPr>
                      <a:r>
                        <a:rPr lang="it-IT" sz="1600" dirty="0">
                          <a:effectLst/>
                        </a:rPr>
                        <a:t>WP1-2-3: Support in monitoring the </a:t>
                      </a:r>
                      <a:r>
                        <a:rPr lang="it-IT" sz="1600" dirty="0" err="1">
                          <a:effectLst/>
                        </a:rPr>
                        <a:t>implementation</a:t>
                      </a:r>
                      <a:r>
                        <a:rPr lang="it-IT" sz="1600" dirty="0">
                          <a:effectLst/>
                        </a:rPr>
                        <a:t> of:</a:t>
                      </a:r>
                      <a:endParaRPr lang="it-IT" sz="1800" dirty="0">
                        <a:effectLst/>
                      </a:endParaRPr>
                    </a:p>
                    <a:p>
                      <a:pPr marL="342900" marR="3810" lvl="0" indent="-342900" algn="just">
                        <a:spcAft>
                          <a:spcPts val="1000"/>
                        </a:spcAft>
                        <a:buFont typeface="Wingdings" panose="05000000000000000000" pitchFamily="2" charset="2"/>
                        <a:buChar char=""/>
                      </a:pPr>
                      <a:r>
                        <a:rPr lang="it-IT" sz="1600" dirty="0">
                          <a:effectLst/>
                        </a:rPr>
                        <a:t>National Strategic Plan on Skills for </a:t>
                      </a:r>
                      <a:r>
                        <a:rPr lang="it-IT" sz="1600" dirty="0" err="1">
                          <a:effectLst/>
                        </a:rPr>
                        <a:t>adult</a:t>
                      </a:r>
                      <a:r>
                        <a:rPr lang="it-IT" sz="1600" dirty="0">
                          <a:effectLst/>
                        </a:rPr>
                        <a:t> </a:t>
                      </a:r>
                      <a:r>
                        <a:rPr lang="it-IT" sz="1600" dirty="0" err="1">
                          <a:effectLst/>
                        </a:rPr>
                        <a:t>population</a:t>
                      </a:r>
                      <a:r>
                        <a:rPr lang="it-IT" sz="1600" dirty="0">
                          <a:effectLst/>
                        </a:rPr>
                        <a:t>;</a:t>
                      </a:r>
                      <a:endParaRPr lang="it-IT" sz="1800" dirty="0">
                        <a:effectLst/>
                      </a:endParaRPr>
                    </a:p>
                    <a:p>
                      <a:pPr marL="342900" marR="3810" lvl="0" indent="-342900" algn="just">
                        <a:spcAft>
                          <a:spcPts val="1000"/>
                        </a:spcAft>
                        <a:buFont typeface="Wingdings" panose="05000000000000000000" pitchFamily="2" charset="2"/>
                        <a:buChar char=""/>
                      </a:pPr>
                      <a:r>
                        <a:rPr lang="it-IT" sz="1600" dirty="0">
                          <a:effectLst/>
                        </a:rPr>
                        <a:t>VET </a:t>
                      </a:r>
                      <a:r>
                        <a:rPr lang="it-IT" sz="1600" dirty="0" err="1">
                          <a:effectLst/>
                        </a:rPr>
                        <a:t>Recommendation</a:t>
                      </a:r>
                      <a:r>
                        <a:rPr lang="it-IT" sz="1600" dirty="0">
                          <a:effectLst/>
                        </a:rPr>
                        <a:t> and </a:t>
                      </a:r>
                      <a:r>
                        <a:rPr lang="it-IT" sz="1600" dirty="0" err="1">
                          <a:effectLst/>
                        </a:rPr>
                        <a:t>Osnabruck</a:t>
                      </a:r>
                      <a:r>
                        <a:rPr lang="it-IT" sz="1600" dirty="0">
                          <a:effectLst/>
                        </a:rPr>
                        <a:t> </a:t>
                      </a:r>
                      <a:r>
                        <a:rPr lang="it-IT" sz="1600" dirty="0" err="1">
                          <a:effectLst/>
                        </a:rPr>
                        <a:t>declaration</a:t>
                      </a:r>
                      <a:r>
                        <a:rPr lang="it-IT" sz="1600" dirty="0">
                          <a:effectLst/>
                        </a:rPr>
                        <a:t>;</a:t>
                      </a:r>
                      <a:endParaRPr lang="it-IT" sz="1800" dirty="0">
                        <a:effectLst/>
                      </a:endParaRPr>
                    </a:p>
                    <a:p>
                      <a:pPr marL="342900" marR="3810" lvl="0" indent="-342900" algn="just">
                        <a:spcAft>
                          <a:spcPts val="1000"/>
                        </a:spcAft>
                        <a:buFont typeface="Wingdings" panose="05000000000000000000" pitchFamily="2" charset="2"/>
                        <a:buChar char=""/>
                      </a:pPr>
                      <a:r>
                        <a:rPr lang="it-IT" sz="1600" dirty="0">
                          <a:effectLst/>
                        </a:rPr>
                        <a:t>National </a:t>
                      </a:r>
                      <a:r>
                        <a:rPr lang="it-IT" sz="1600" dirty="0" err="1">
                          <a:effectLst/>
                        </a:rPr>
                        <a:t>Implementation</a:t>
                      </a:r>
                      <a:r>
                        <a:rPr lang="it-IT" sz="1600" dirty="0">
                          <a:effectLst/>
                        </a:rPr>
                        <a:t> Plan</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1566447"/>
                  </a:ext>
                </a:extLst>
              </a:tr>
              <a:tr h="380521">
                <a:tc>
                  <a:txBody>
                    <a:bodyPr/>
                    <a:lstStyle/>
                    <a:p>
                      <a:pPr marR="3810" algn="just">
                        <a:spcAft>
                          <a:spcPts val="1000"/>
                        </a:spcAft>
                      </a:pPr>
                      <a:r>
                        <a:rPr lang="it-IT" sz="1600" dirty="0" err="1">
                          <a:effectLst/>
                        </a:rPr>
                        <a:t>Irrelevance</a:t>
                      </a:r>
                      <a:r>
                        <a:rPr lang="it-IT" sz="1600" dirty="0">
                          <a:effectLst/>
                        </a:rPr>
                        <a:t> of </a:t>
                      </a:r>
                      <a:r>
                        <a:rPr lang="it-IT" sz="1600" dirty="0" err="1">
                          <a:effectLst/>
                        </a:rPr>
                        <a:t>proposed</a:t>
                      </a:r>
                      <a:r>
                        <a:rPr lang="it-IT" sz="1600" dirty="0">
                          <a:effectLst/>
                        </a:rPr>
                        <a:t> activities</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spcAft>
                          <a:spcPts val="1000"/>
                        </a:spcAft>
                      </a:pPr>
                      <a:r>
                        <a:rPr lang="en-GB" sz="1600" dirty="0">
                          <a:effectLst/>
                        </a:rPr>
                        <a:t>Close cooperation with NA (project planning and support in NIP drafting and monitoring)</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2092092"/>
                  </a:ext>
                </a:extLst>
              </a:tr>
              <a:tr h="425731">
                <a:tc>
                  <a:txBody>
                    <a:bodyPr/>
                    <a:lstStyle/>
                    <a:p>
                      <a:pPr marR="3810" algn="just">
                        <a:spcAft>
                          <a:spcPts val="1000"/>
                        </a:spcAft>
                      </a:pPr>
                      <a:r>
                        <a:rPr lang="it-IT" sz="1600" dirty="0">
                          <a:effectLst/>
                        </a:rPr>
                        <a:t>Information gaps on </a:t>
                      </a:r>
                      <a:r>
                        <a:rPr lang="it-IT" sz="1600" dirty="0" err="1">
                          <a:effectLst/>
                        </a:rPr>
                        <a:t>specific</a:t>
                      </a:r>
                      <a:r>
                        <a:rPr lang="it-IT" sz="1600" dirty="0">
                          <a:effectLst/>
                        </a:rPr>
                        <a:t> policies – tools - </a:t>
                      </a:r>
                      <a:r>
                        <a:rPr lang="it-IT" sz="1600" dirty="0" err="1">
                          <a:effectLst/>
                        </a:rPr>
                        <a:t>measures</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spcAft>
                          <a:spcPts val="1000"/>
                        </a:spcAft>
                      </a:pPr>
                      <a:r>
                        <a:rPr lang="it-IT" sz="1600">
                          <a:effectLst/>
                        </a:rPr>
                        <a:t>WP 2: Survey on MICRO-CREDENTIAL for its use in NFIL contexts (See WP3)</a:t>
                      </a:r>
                      <a:endParaRPr lang="it-IT" sz="18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4592943"/>
                  </a:ext>
                </a:extLst>
              </a:tr>
              <a:tr h="765303">
                <a:tc>
                  <a:txBody>
                    <a:bodyPr/>
                    <a:lstStyle/>
                    <a:p>
                      <a:pPr marR="3810" algn="just">
                        <a:spcAft>
                          <a:spcPts val="1000"/>
                        </a:spcAft>
                      </a:pPr>
                      <a:r>
                        <a:rPr lang="it-IT" sz="1600" dirty="0" err="1">
                          <a:effectLst/>
                        </a:rPr>
                        <a:t>Scarce</a:t>
                      </a:r>
                      <a:r>
                        <a:rPr lang="it-IT" sz="1600" dirty="0">
                          <a:effectLst/>
                        </a:rPr>
                        <a:t> </a:t>
                      </a:r>
                      <a:r>
                        <a:rPr lang="it-IT" sz="1600" dirty="0" err="1">
                          <a:effectLst/>
                        </a:rPr>
                        <a:t>attention</a:t>
                      </a:r>
                      <a:r>
                        <a:rPr lang="it-IT" sz="1600" dirty="0">
                          <a:effectLst/>
                        </a:rPr>
                        <a:t> </a:t>
                      </a:r>
                      <a:r>
                        <a:rPr lang="it-IT" sz="1600" dirty="0" err="1">
                          <a:effectLst/>
                        </a:rPr>
                        <a:t>paid</a:t>
                      </a:r>
                      <a:r>
                        <a:rPr lang="it-IT" sz="1600" dirty="0">
                          <a:effectLst/>
                        </a:rPr>
                        <a:t> on Life for skills in national Curricula and VET Pathways</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spcAft>
                          <a:spcPts val="1000"/>
                        </a:spcAft>
                      </a:pPr>
                      <a:r>
                        <a:rPr lang="it-IT" sz="1600" dirty="0">
                          <a:effectLst/>
                        </a:rPr>
                        <a:t>WP3: Collection of </a:t>
                      </a:r>
                      <a:r>
                        <a:rPr lang="it-IT" sz="1600" dirty="0" err="1">
                          <a:effectLst/>
                        </a:rPr>
                        <a:t>relevant</a:t>
                      </a:r>
                      <a:r>
                        <a:rPr lang="it-IT" sz="1600" dirty="0">
                          <a:effectLst/>
                        </a:rPr>
                        <a:t> </a:t>
                      </a:r>
                      <a:r>
                        <a:rPr lang="it-IT" sz="1600" dirty="0" err="1">
                          <a:effectLst/>
                        </a:rPr>
                        <a:t>practices</a:t>
                      </a:r>
                      <a:r>
                        <a:rPr lang="it-IT" sz="1600" dirty="0">
                          <a:effectLst/>
                        </a:rPr>
                        <a:t>, </a:t>
                      </a:r>
                      <a:r>
                        <a:rPr lang="it-IT" sz="1600" dirty="0" err="1">
                          <a:effectLst/>
                        </a:rPr>
                        <a:t>analysis</a:t>
                      </a:r>
                      <a:r>
                        <a:rPr lang="it-IT" sz="1600" dirty="0">
                          <a:effectLst/>
                        </a:rPr>
                        <a:t> and </a:t>
                      </a:r>
                      <a:r>
                        <a:rPr lang="it-IT" sz="1600" dirty="0" err="1">
                          <a:effectLst/>
                        </a:rPr>
                        <a:t>modelling</a:t>
                      </a:r>
                      <a:r>
                        <a:rPr lang="it-IT" sz="1600" dirty="0">
                          <a:effectLst/>
                        </a:rPr>
                        <a:t> </a:t>
                      </a:r>
                      <a:r>
                        <a:rPr lang="it-IT" sz="1600" dirty="0" err="1">
                          <a:effectLst/>
                        </a:rPr>
                        <a:t>interventions</a:t>
                      </a:r>
                      <a:r>
                        <a:rPr lang="it-IT" sz="1600" dirty="0">
                          <a:effectLst/>
                        </a:rPr>
                        <a:t> on skills for life </a:t>
                      </a:r>
                      <a:r>
                        <a:rPr lang="it-IT" sz="1600" dirty="0" err="1">
                          <a:effectLst/>
                        </a:rPr>
                        <a:t>as</a:t>
                      </a:r>
                      <a:r>
                        <a:rPr lang="it-IT" sz="1600" dirty="0">
                          <a:effectLst/>
                        </a:rPr>
                        <a:t> learning </a:t>
                      </a:r>
                      <a:r>
                        <a:rPr lang="it-IT" sz="1600" dirty="0" err="1">
                          <a:effectLst/>
                        </a:rPr>
                        <a:t>outcomes</a:t>
                      </a:r>
                      <a:r>
                        <a:rPr lang="it-IT" sz="1600" dirty="0">
                          <a:effectLst/>
                        </a:rPr>
                        <a:t> of VET Pathways for low </a:t>
                      </a:r>
                      <a:r>
                        <a:rPr lang="it-IT" sz="1600" dirty="0" err="1">
                          <a:effectLst/>
                        </a:rPr>
                        <a:t>skilled</a:t>
                      </a:r>
                      <a:r>
                        <a:rPr lang="it-IT" sz="1600" dirty="0">
                          <a:effectLst/>
                        </a:rPr>
                        <a:t>;</a:t>
                      </a:r>
                      <a:endParaRPr lang="it-IT" sz="1800" dirty="0">
                        <a:effectLst/>
                      </a:endParaRPr>
                    </a:p>
                    <a:p>
                      <a:pPr marR="3810" algn="just">
                        <a:spcAft>
                          <a:spcPts val="1000"/>
                        </a:spcAft>
                      </a:pPr>
                      <a:r>
                        <a:rPr lang="it-IT" sz="1600" dirty="0">
                          <a:effectLst/>
                        </a:rPr>
                        <a:t>Skills for life </a:t>
                      </a:r>
                      <a:r>
                        <a:rPr lang="it-IT" sz="1600" dirty="0" err="1">
                          <a:effectLst/>
                        </a:rPr>
                        <a:t>as</a:t>
                      </a:r>
                      <a:r>
                        <a:rPr lang="it-IT" sz="1600" dirty="0">
                          <a:effectLst/>
                        </a:rPr>
                        <a:t> a </a:t>
                      </a:r>
                      <a:r>
                        <a:rPr lang="it-IT" sz="1600" dirty="0" err="1">
                          <a:effectLst/>
                        </a:rPr>
                        <a:t>specific</a:t>
                      </a:r>
                      <a:r>
                        <a:rPr lang="it-IT" sz="1600" dirty="0">
                          <a:effectLst/>
                        </a:rPr>
                        <a:t> focus of </a:t>
                      </a:r>
                      <a:r>
                        <a:rPr lang="it-IT" sz="1600" dirty="0" err="1">
                          <a:effectLst/>
                        </a:rPr>
                        <a:t>communication</a:t>
                      </a:r>
                      <a:r>
                        <a:rPr lang="it-IT" sz="1600" dirty="0">
                          <a:effectLst/>
                        </a:rPr>
                        <a:t> activities</a:t>
                      </a: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0316995"/>
                  </a:ext>
                </a:extLst>
              </a:tr>
            </a:tbl>
          </a:graphicData>
        </a:graphic>
      </p:graphicFrame>
      <p:sp>
        <p:nvSpPr>
          <p:cNvPr id="3" name="Rectangle 1">
            <a:extLst>
              <a:ext uri="{FF2B5EF4-FFF2-40B4-BE49-F238E27FC236}">
                <a16:creationId xmlns:a16="http://schemas.microsoft.com/office/drawing/2014/main" id="{2D613087-6D6A-4943-80F3-0C84BE508596}"/>
              </a:ext>
            </a:extLst>
          </p:cNvPr>
          <p:cNvSpPr>
            <a:spLocks noChangeArrowheads="1"/>
          </p:cNvSpPr>
          <p:nvPr/>
        </p:nvSpPr>
        <p:spPr bwMode="auto">
          <a:xfrm>
            <a:off x="844747" y="791509"/>
            <a:ext cx="10671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it-IT" altLang="it-IT" sz="2000" b="1" dirty="0">
                <a:solidFill>
                  <a:srgbClr val="FF0000"/>
                </a:solidFill>
                <a:ea typeface="Times New Roman" panose="02020603050405020304" pitchFamily="18" charset="0"/>
                <a:cs typeface="Arial" panose="020B0604020202020204" pitchFamily="34" charset="0"/>
              </a:rPr>
              <a:t>Th</a:t>
            </a:r>
            <a:r>
              <a:rPr kumimoji="0" lang="it-IT" altLang="it-IT" sz="2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e </a:t>
            </a:r>
            <a:r>
              <a:rPr kumimoji="0" lang="en-GB" altLang="it-IT" sz="2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main problems </a:t>
            </a:r>
            <a:r>
              <a:rPr kumimoji="0" lang="it-IT" altLang="it-IT" sz="2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and the project lines of </a:t>
            </a:r>
            <a:r>
              <a:rPr kumimoji="0" lang="it-IT" altLang="it-IT" sz="2000" b="1"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intervention</a:t>
            </a:r>
            <a:r>
              <a:rPr kumimoji="0" lang="it-IT" altLang="it-IT" sz="2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are </a:t>
            </a:r>
            <a:r>
              <a:rPr kumimoji="0" lang="it-IT" altLang="it-IT" sz="2000" b="1"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clarified</a:t>
            </a:r>
            <a:r>
              <a:rPr kumimoji="0" lang="it-IT" altLang="it-IT" sz="2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in the </a:t>
            </a:r>
            <a:r>
              <a:rPr kumimoji="0" lang="it-IT" altLang="it-IT" sz="2000" b="1"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table</a:t>
            </a:r>
            <a:r>
              <a:rPr kumimoji="0" lang="it-IT" altLang="it-IT" sz="2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2000" b="1"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below</a:t>
            </a:r>
            <a:endParaRPr kumimoji="0" lang="it-IT" altLang="it-IT" sz="1800" b="1"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09769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rot="10800000" flipH="1" flipV="1">
            <a:off x="-30145" y="237768"/>
            <a:ext cx="4511709" cy="646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FAC400"/>
                </a:solidFill>
                <a:effectLst/>
                <a:highlight>
                  <a:srgbClr val="5EAB36"/>
                </a:highlight>
                <a:uLnTx/>
                <a:uFillTx/>
                <a:latin typeface="Inapp" charset="0"/>
                <a:ea typeface="Inapp" charset="0"/>
                <a:cs typeface="Inapp" charset="0"/>
              </a:rPr>
              <a:t>Work plan</a:t>
            </a:r>
          </a:p>
        </p:txBody>
      </p:sp>
      <p:cxnSp>
        <p:nvCxnSpPr>
          <p:cNvPr id="13" name="Connettore 1 12"/>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6C43C24D-A0DC-9C44-97EC-5B2BF2AB3FE8}"/>
              </a:ext>
            </a:extLst>
          </p:cNvPr>
          <p:cNvPicPr>
            <a:picLocks noChangeAspect="1"/>
          </p:cNvPicPr>
          <p:nvPr/>
        </p:nvPicPr>
        <p:blipFill>
          <a:blip r:embed="rId2"/>
          <a:stretch>
            <a:fillRect/>
          </a:stretch>
        </p:blipFill>
        <p:spPr>
          <a:xfrm>
            <a:off x="10673543" y="6048246"/>
            <a:ext cx="1135248" cy="497642"/>
          </a:xfrm>
          <a:prstGeom prst="rect">
            <a:avLst/>
          </a:prstGeom>
        </p:spPr>
      </p:pic>
      <p:graphicFrame>
        <p:nvGraphicFramePr>
          <p:cNvPr id="2" name="Tabella 1">
            <a:extLst>
              <a:ext uri="{FF2B5EF4-FFF2-40B4-BE49-F238E27FC236}">
                <a16:creationId xmlns:a16="http://schemas.microsoft.com/office/drawing/2014/main" id="{865C2205-EB7B-4B80-B513-183659BB228A}"/>
              </a:ext>
            </a:extLst>
          </p:cNvPr>
          <p:cNvGraphicFramePr>
            <a:graphicFrameLocks noGrp="1"/>
          </p:cNvGraphicFramePr>
          <p:nvPr>
            <p:extLst>
              <p:ext uri="{D42A27DB-BD31-4B8C-83A1-F6EECF244321}">
                <p14:modId xmlns:p14="http://schemas.microsoft.com/office/powerpoint/2010/main" val="2364131415"/>
              </p:ext>
            </p:extLst>
          </p:nvPr>
        </p:nvGraphicFramePr>
        <p:xfrm>
          <a:off x="316220" y="1252962"/>
          <a:ext cx="11514039" cy="4670874"/>
        </p:xfrm>
        <a:graphic>
          <a:graphicData uri="http://schemas.openxmlformats.org/drawingml/2006/table">
            <a:tbl>
              <a:tblPr firstRow="1" firstCol="1" bandRow="1">
                <a:tableStyleId>{5C22544A-7EE6-4342-B048-85BDC9FD1C3A}</a:tableStyleId>
              </a:tblPr>
              <a:tblGrid>
                <a:gridCol w="2160656">
                  <a:extLst>
                    <a:ext uri="{9D8B030D-6E8A-4147-A177-3AD203B41FA5}">
                      <a16:colId xmlns:a16="http://schemas.microsoft.com/office/drawing/2014/main" val="1152356006"/>
                    </a:ext>
                  </a:extLst>
                </a:gridCol>
                <a:gridCol w="8438911">
                  <a:extLst>
                    <a:ext uri="{9D8B030D-6E8A-4147-A177-3AD203B41FA5}">
                      <a16:colId xmlns:a16="http://schemas.microsoft.com/office/drawing/2014/main" val="1909969880"/>
                    </a:ext>
                  </a:extLst>
                </a:gridCol>
                <a:gridCol w="914472">
                  <a:extLst>
                    <a:ext uri="{9D8B030D-6E8A-4147-A177-3AD203B41FA5}">
                      <a16:colId xmlns:a16="http://schemas.microsoft.com/office/drawing/2014/main" val="359911927"/>
                    </a:ext>
                  </a:extLst>
                </a:gridCol>
              </a:tblGrid>
              <a:tr h="327474">
                <a:tc>
                  <a:txBody>
                    <a:bodyPr/>
                    <a:lstStyle/>
                    <a:p>
                      <a:pPr algn="ctr">
                        <a:spcAft>
                          <a:spcPts val="1000"/>
                        </a:spcAft>
                        <a:tabLst>
                          <a:tab pos="693420" algn="l"/>
                        </a:tabLst>
                      </a:pPr>
                      <a:r>
                        <a:rPr lang="en-GB" sz="1500">
                          <a:effectLst/>
                        </a:rPr>
                        <a:t>Work package</a:t>
                      </a:r>
                      <a:endParaRPr lang="it-IT" sz="15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tabLst>
                          <a:tab pos="693420" algn="l"/>
                        </a:tabLst>
                      </a:pPr>
                      <a:r>
                        <a:rPr lang="en-GB" sz="1500">
                          <a:effectLst/>
                        </a:rPr>
                        <a:t>Main contets/activities</a:t>
                      </a:r>
                      <a:endParaRPr lang="it-IT" sz="15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tabLst>
                          <a:tab pos="693420" algn="l"/>
                        </a:tabLst>
                      </a:pPr>
                      <a:r>
                        <a:rPr lang="en-GB" sz="1400" dirty="0">
                          <a:effectLst/>
                        </a:rPr>
                        <a:t>Duration </a:t>
                      </a:r>
                      <a:endParaRPr lang="it-IT" sz="16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7600755"/>
                  </a:ext>
                </a:extLst>
              </a:tr>
              <a:tr h="1242647">
                <a:tc>
                  <a:txBody>
                    <a:bodyPr/>
                    <a:lstStyle/>
                    <a:p>
                      <a:pPr algn="just">
                        <a:spcAft>
                          <a:spcPts val="1000"/>
                        </a:spcAft>
                        <a:tabLst>
                          <a:tab pos="693420" algn="l"/>
                        </a:tabLst>
                      </a:pPr>
                      <a:r>
                        <a:rPr lang="en-GB" sz="1500" dirty="0">
                          <a:effectLst/>
                        </a:rPr>
                        <a:t>WP 001	Coordination Activities and Governance</a:t>
                      </a:r>
                      <a:endParaRPr lang="it-IT" sz="1500" dirty="0">
                        <a:effectLst/>
                      </a:endParaRPr>
                    </a:p>
                    <a:p>
                      <a:pPr algn="just">
                        <a:spcAft>
                          <a:spcPts val="1000"/>
                        </a:spcAft>
                        <a:tabLst>
                          <a:tab pos="693420" algn="l"/>
                        </a:tabLst>
                      </a:pPr>
                      <a:r>
                        <a:rPr lang="en-GB" sz="1500" dirty="0">
                          <a:effectLst/>
                        </a:rPr>
                        <a:t> </a:t>
                      </a:r>
                      <a:endParaRPr lang="it-IT" sz="15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1000"/>
                        </a:spcAft>
                        <a:tabLst>
                          <a:tab pos="693420" algn="l"/>
                        </a:tabLst>
                      </a:pPr>
                      <a:r>
                        <a:rPr lang="en-GB" sz="1500" dirty="0">
                          <a:effectLst/>
                        </a:rPr>
                        <a:t>The  activities concern both project management issues and way of cooperation with stakeholders in order to e</a:t>
                      </a:r>
                      <a:r>
                        <a:rPr lang="en-US" sz="1500" dirty="0" err="1">
                          <a:effectLst/>
                        </a:rPr>
                        <a:t>nsure</a:t>
                      </a:r>
                      <a:r>
                        <a:rPr lang="en-US" sz="1500" dirty="0">
                          <a:effectLst/>
                        </a:rPr>
                        <a:t> the coherence and effectiveness of all policies affecting adult skills, increase visibility and understanding of European policies and opportunities in the field, work with stakeholders to secure their commitment to increase adult participation in learning and on actions that are geared towards widening flexibility and access and work with national authorities to ensure that adult learning provision is evidence-based, comprehensive, accessible and effective.</a:t>
                      </a:r>
                      <a:endParaRPr lang="it-IT" sz="15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tabLst>
                          <a:tab pos="693420" algn="l"/>
                        </a:tabLst>
                      </a:pPr>
                      <a:r>
                        <a:rPr lang="en-GB" sz="1400">
                          <a:effectLst/>
                        </a:rPr>
                        <a:t>M1 to M24</a:t>
                      </a:r>
                      <a:endParaRPr lang="it-IT" sz="16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1957901"/>
                  </a:ext>
                </a:extLst>
              </a:tr>
              <a:tr h="435836">
                <a:tc>
                  <a:txBody>
                    <a:bodyPr/>
                    <a:lstStyle/>
                    <a:p>
                      <a:pPr algn="just">
                        <a:spcAft>
                          <a:spcPts val="1000"/>
                        </a:spcAft>
                        <a:tabLst>
                          <a:tab pos="693420" algn="l"/>
                        </a:tabLst>
                      </a:pPr>
                      <a:r>
                        <a:rPr lang="en-GB" sz="1500" dirty="0">
                          <a:effectLst/>
                        </a:rPr>
                        <a:t>WP 002	Implementation of Upskilling Pathways </a:t>
                      </a:r>
                      <a:endParaRPr lang="it-IT" sz="15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1000"/>
                        </a:spcAft>
                        <a:tabLst>
                          <a:tab pos="693420" algn="l"/>
                        </a:tabLst>
                      </a:pPr>
                      <a:r>
                        <a:rPr lang="en-GB" sz="1500" dirty="0">
                          <a:effectLst/>
                        </a:rPr>
                        <a:t>The activities concern the support to the </a:t>
                      </a:r>
                      <a:r>
                        <a:rPr lang="en-US" sz="1500" dirty="0">
                          <a:effectLst/>
                        </a:rPr>
                        <a:t>the implementation of Upskilling Pathways and will be complementary to national implementation plans.</a:t>
                      </a:r>
                      <a:endParaRPr lang="it-IT" sz="15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tabLst>
                          <a:tab pos="693420" algn="l"/>
                        </a:tabLst>
                      </a:pPr>
                      <a:r>
                        <a:rPr lang="en-GB" sz="1400">
                          <a:effectLst/>
                        </a:rPr>
                        <a:t>M1 to M24</a:t>
                      </a:r>
                      <a:endParaRPr lang="it-IT" sz="16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1248856"/>
                  </a:ext>
                </a:extLst>
              </a:tr>
              <a:tr h="868878">
                <a:tc>
                  <a:txBody>
                    <a:bodyPr/>
                    <a:lstStyle/>
                    <a:p>
                      <a:pPr algn="just">
                        <a:spcAft>
                          <a:spcPts val="1000"/>
                        </a:spcAft>
                        <a:tabLst>
                          <a:tab pos="693420" algn="l"/>
                        </a:tabLst>
                      </a:pPr>
                      <a:r>
                        <a:rPr lang="en-GB" sz="1500">
                          <a:effectLst/>
                        </a:rPr>
                        <a:t>WP 003	Skills for Life</a:t>
                      </a:r>
                      <a:endParaRPr lang="it-IT" sz="1500">
                        <a:effectLst/>
                      </a:endParaRPr>
                    </a:p>
                    <a:p>
                      <a:pPr algn="just">
                        <a:spcAft>
                          <a:spcPts val="1000"/>
                        </a:spcAft>
                        <a:tabLst>
                          <a:tab pos="693420" algn="l"/>
                        </a:tabLst>
                      </a:pPr>
                      <a:r>
                        <a:rPr lang="en-GB" sz="1500">
                          <a:effectLst/>
                        </a:rPr>
                        <a:t> </a:t>
                      </a:r>
                      <a:endParaRPr lang="it-IT" sz="15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1000"/>
                        </a:spcAft>
                        <a:tabLst>
                          <a:tab pos="693420" algn="l"/>
                        </a:tabLst>
                      </a:pPr>
                      <a:r>
                        <a:rPr lang="en-GB" sz="1500" dirty="0">
                          <a:effectLst/>
                        </a:rPr>
                        <a:t>The national coordinator will develop activities aimed to </a:t>
                      </a:r>
                      <a:r>
                        <a:rPr lang="en-GB" sz="1500" dirty="0" err="1">
                          <a:effectLst/>
                        </a:rPr>
                        <a:t>valorize</a:t>
                      </a:r>
                      <a:r>
                        <a:rPr lang="en-GB" sz="1500" dirty="0">
                          <a:effectLst/>
                        </a:rPr>
                        <a:t> and increase the attention of the relevant </a:t>
                      </a:r>
                      <a:r>
                        <a:rPr lang="en-GB" sz="1500" dirty="0" err="1">
                          <a:effectLst/>
                        </a:rPr>
                        <a:t>stakeholdersand</a:t>
                      </a:r>
                      <a:r>
                        <a:rPr lang="en-GB" sz="1500" dirty="0">
                          <a:effectLst/>
                        </a:rPr>
                        <a:t> policy makers on skills for life. It will imply to carry out a survey aimed to collect experiences on this this field and on this basis analyse their success factor to modelling and design training pathways to be adopted to train and teach low skilled adults on these specific competences.</a:t>
                      </a:r>
                      <a:endParaRPr lang="it-IT" sz="15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tabLst>
                          <a:tab pos="693420" algn="l"/>
                        </a:tabLst>
                      </a:pPr>
                      <a:r>
                        <a:rPr lang="en-GB" sz="1400">
                          <a:effectLst/>
                        </a:rPr>
                        <a:t>M1 to M14</a:t>
                      </a:r>
                      <a:endParaRPr lang="it-IT" sz="16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1100762"/>
                  </a:ext>
                </a:extLst>
              </a:tr>
              <a:tr h="1035540">
                <a:tc>
                  <a:txBody>
                    <a:bodyPr/>
                    <a:lstStyle/>
                    <a:p>
                      <a:pPr algn="just">
                        <a:spcAft>
                          <a:spcPts val="1000"/>
                        </a:spcAft>
                        <a:tabLst>
                          <a:tab pos="693420" algn="l"/>
                        </a:tabLst>
                      </a:pPr>
                      <a:r>
                        <a:rPr lang="en-GB" sz="1500">
                          <a:effectLst/>
                        </a:rPr>
                        <a:t>WP 004	Dissemination Strategy</a:t>
                      </a:r>
                      <a:endParaRPr lang="it-IT" sz="1500">
                        <a:effectLst/>
                      </a:endParaRPr>
                    </a:p>
                    <a:p>
                      <a:pPr algn="just">
                        <a:spcAft>
                          <a:spcPts val="1000"/>
                        </a:spcAft>
                        <a:tabLst>
                          <a:tab pos="693420" algn="l"/>
                        </a:tabLst>
                      </a:pPr>
                      <a:r>
                        <a:rPr lang="en-GB" sz="1500">
                          <a:effectLst/>
                        </a:rPr>
                        <a:t> </a:t>
                      </a:r>
                      <a:endParaRPr lang="it-IT" sz="15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1000"/>
                        </a:spcAft>
                        <a:tabLst>
                          <a:tab pos="693420" algn="l"/>
                        </a:tabLst>
                      </a:pPr>
                      <a:r>
                        <a:rPr lang="en-GB" sz="1500" dirty="0">
                          <a:effectLst/>
                        </a:rPr>
                        <a:t>Activities in this WP will be aimed to guarantee the active participation at stakeholder meetings, conferences or seminars, especially at regional level, to awareness raising, supporting national debates and dialogue on adult learning policies, and in particular on ways to implement the Recommendation on </a:t>
                      </a:r>
                      <a:r>
                        <a:rPr lang="en-GB" sz="1500" dirty="0" err="1">
                          <a:effectLst/>
                        </a:rPr>
                        <a:t>UpskillingPathways</a:t>
                      </a:r>
                      <a:r>
                        <a:rPr lang="en-GB" sz="1500" dirty="0">
                          <a:effectLst/>
                        </a:rPr>
                        <a:t> and to ensure the largest dissemination and acquisition of knowledge about good practices in adult learning policymaking.</a:t>
                      </a:r>
                      <a:endParaRPr lang="it-IT" sz="15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tabLst>
                          <a:tab pos="693420" algn="l"/>
                        </a:tabLst>
                      </a:pPr>
                      <a:r>
                        <a:rPr lang="en-GB" sz="1400">
                          <a:effectLst/>
                        </a:rPr>
                        <a:t>M1 to M18</a:t>
                      </a:r>
                      <a:endParaRPr lang="it-IT" sz="16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9082665"/>
                  </a:ext>
                </a:extLst>
              </a:tr>
              <a:tr h="414216">
                <a:tc>
                  <a:txBody>
                    <a:bodyPr/>
                    <a:lstStyle/>
                    <a:p>
                      <a:pPr algn="just">
                        <a:spcAft>
                          <a:spcPts val="1000"/>
                        </a:spcAft>
                        <a:tabLst>
                          <a:tab pos="693420" algn="l"/>
                        </a:tabLst>
                      </a:pPr>
                      <a:r>
                        <a:rPr lang="en-GB" sz="1500">
                          <a:effectLst/>
                        </a:rPr>
                        <a:t>WP 005	Activities at EU level</a:t>
                      </a:r>
                      <a:endParaRPr lang="it-IT" sz="15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1000"/>
                        </a:spcAft>
                        <a:tabLst>
                          <a:tab pos="693420" algn="l"/>
                        </a:tabLst>
                      </a:pPr>
                      <a:r>
                        <a:rPr lang="en-US" sz="1500" dirty="0">
                          <a:effectLst/>
                        </a:rPr>
                        <a:t>Participation in up to 3 meetings (online and/or face to face) per year </a:t>
                      </a:r>
                      <a:r>
                        <a:rPr lang="en-US" sz="1500" dirty="0" err="1">
                          <a:effectLst/>
                        </a:rPr>
                        <a:t>organised</a:t>
                      </a:r>
                      <a:r>
                        <a:rPr lang="en-US" sz="1500" dirty="0">
                          <a:effectLst/>
                        </a:rPr>
                        <a:t> by the Agency, the Commission or another National Coordinator.</a:t>
                      </a:r>
                      <a:endParaRPr lang="it-IT" sz="15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tabLst>
                          <a:tab pos="693420" algn="l"/>
                        </a:tabLst>
                      </a:pPr>
                      <a:r>
                        <a:rPr lang="en-GB" sz="1400" dirty="0">
                          <a:effectLst/>
                        </a:rPr>
                        <a:t>M2 to M24</a:t>
                      </a:r>
                      <a:endParaRPr lang="it-IT" sz="16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0462771"/>
                  </a:ext>
                </a:extLst>
              </a:tr>
            </a:tbl>
          </a:graphicData>
        </a:graphic>
      </p:graphicFrame>
    </p:spTree>
    <p:extLst>
      <p:ext uri="{BB962C8B-B14F-4D97-AF65-F5344CB8AC3E}">
        <p14:creationId xmlns:p14="http://schemas.microsoft.com/office/powerpoint/2010/main" val="170225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CasellaDiTesto 4"/>
          <p:cNvSpPr txBox="1"/>
          <p:nvPr/>
        </p:nvSpPr>
        <p:spPr>
          <a:xfrm>
            <a:off x="-130628" y="268545"/>
            <a:ext cx="5205046" cy="584775"/>
          </a:xfrm>
          <a:prstGeom prst="rect">
            <a:avLst/>
          </a:prstGeom>
        </p:spPr>
        <p:txBody>
          <a:bodyPr wrap="square" rtlCol="0" anchor="ctr">
            <a:spAutoFit/>
          </a:bodyPr>
          <a:lstStyle/>
          <a:p>
            <a:pPr algn="ctr"/>
            <a:r>
              <a:rPr lang="it-IT" sz="3200" b="1" dirty="0">
                <a:solidFill>
                  <a:schemeClr val="bg1"/>
                </a:solidFill>
                <a:highlight>
                  <a:srgbClr val="DF017E"/>
                </a:highlight>
                <a:latin typeface="Inapp" charset="0"/>
                <a:ea typeface="Inapp" charset="0"/>
                <a:cs typeface="Inapp" charset="0"/>
              </a:rPr>
              <a:t>governance and </a:t>
            </a:r>
            <a:r>
              <a:rPr lang="it-IT" sz="3200" b="1" dirty="0" err="1">
                <a:solidFill>
                  <a:schemeClr val="bg1"/>
                </a:solidFill>
                <a:highlight>
                  <a:srgbClr val="DF017E"/>
                </a:highlight>
                <a:latin typeface="Inapp" charset="0"/>
                <a:ea typeface="Inapp" charset="0"/>
                <a:cs typeface="Inapp" charset="0"/>
              </a:rPr>
              <a:t>mgt</a:t>
            </a:r>
            <a:endParaRPr lang="it-IT" sz="3200" b="1" dirty="0">
              <a:solidFill>
                <a:schemeClr val="bg1"/>
              </a:solidFill>
              <a:highlight>
                <a:srgbClr val="DF017E"/>
              </a:highlight>
              <a:latin typeface="Inapp" charset="0"/>
              <a:ea typeface="Inapp" charset="0"/>
              <a:cs typeface="Inapp" charset="0"/>
            </a:endParaRPr>
          </a:p>
        </p:txBody>
      </p:sp>
      <p:cxnSp>
        <p:nvCxnSpPr>
          <p:cNvPr id="13" name="Connettore 1 12"/>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72272" y="940888"/>
            <a:ext cx="11063235" cy="5262979"/>
          </a:xfrm>
          <a:prstGeom prst="rect">
            <a:avLst/>
          </a:prstGeom>
          <a:noFill/>
        </p:spPr>
        <p:txBody>
          <a:bodyPr wrap="square" rtlCol="0">
            <a:spAutoFit/>
          </a:bodyPr>
          <a:lstStyle/>
          <a:p>
            <a:pPr algn="just"/>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to ensure a regular workplan implementation, with particular attention to the timetable respect;</a:t>
            </a: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to guarantee the due conformity to the specific administrative rules established in the Call and, in parallel, respect to those coming from national legislation (especially concerning outsourcing of services);</a:t>
            </a: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to reinforce an effective dialogue with all relevant stakeholders;</a:t>
            </a: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to guarantee equity and transparency during the project implementation phases;</a:t>
            </a: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to ensure an effective financial management avoiding any risk of waste of money.</a:t>
            </a:r>
          </a:p>
          <a:p>
            <a:pPr lvl="0" algn="just"/>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SzPts val="1100"/>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rPr>
              <a:t>MGT processes are clearly regulated through the use of different planning tools including the Quality Plan, the Risk Assessment Plan and the Monitoring and Evaluation Plan;</a:t>
            </a:r>
            <a:endParaRPr lang="it-IT" sz="1600" dirty="0">
              <a:effectLst/>
              <a:latin typeface="Calibri" panose="020F0502020204030204" pitchFamily="34" charset="0"/>
              <a:ea typeface="Times New Roman" panose="02020603050405020304" pitchFamily="18" charset="0"/>
            </a:endParaRPr>
          </a:p>
          <a:p>
            <a:pPr marL="342900" lvl="0" indent="-342900" algn="just">
              <a:buSzPts val="1100"/>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rPr>
              <a:t>specific professional profiles are dedicated to the control of project management, with extensive experience in the field and with formally certified skills in PM and Quality assurance according to Quality Standards;</a:t>
            </a:r>
            <a:endParaRPr lang="it-IT" sz="1600" dirty="0">
              <a:effectLst/>
              <a:latin typeface="Calibri" panose="020F0502020204030204" pitchFamily="34" charset="0"/>
              <a:ea typeface="Times New Roman" panose="02020603050405020304" pitchFamily="18" charset="0"/>
            </a:endParaRPr>
          </a:p>
          <a:p>
            <a:pPr marL="342900" lvl="0" indent="-342900" algn="just">
              <a:buSzPts val="1100"/>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rPr>
              <a:t>in the Quality Plan, even if they are not identified in this form, specific milestones are identified, to facilitate the detection of any implementation delays;</a:t>
            </a:r>
            <a:endParaRPr lang="it-IT" sz="1600" dirty="0">
              <a:effectLst/>
              <a:latin typeface="Calibri" panose="020F0502020204030204" pitchFamily="34" charset="0"/>
              <a:ea typeface="Times New Roman" panose="02020603050405020304" pitchFamily="18" charset="0"/>
            </a:endParaRPr>
          </a:p>
          <a:p>
            <a:pPr marL="342900" lvl="0" indent="-342900" algn="just">
              <a:buSzPts val="1100"/>
              <a:buFont typeface="Wingdings" panose="05000000000000000000" pitchFamily="2" charset="2"/>
              <a:buChar char="Ø"/>
            </a:pPr>
            <a:r>
              <a:rPr lang="en-US" sz="1600" dirty="0">
                <a:effectLst/>
                <a:latin typeface="Arial" panose="020B0604020202020204" pitchFamily="34" charset="0"/>
                <a:ea typeface="Times New Roman" panose="02020603050405020304" pitchFamily="18" charset="0"/>
              </a:rPr>
              <a:t>despite the use of simplified reporting procedures, the use of detailed Time sheets is maintained to track the commitment of the staff who are part of the Team; </a:t>
            </a:r>
          </a:p>
          <a:p>
            <a:pPr marL="342900" lvl="0" indent="-342900" algn="just">
              <a:buSzPts val="1100"/>
              <a:buFont typeface="Wingdings" panose="05000000000000000000" pitchFamily="2" charset="2"/>
              <a:buChar char="Ø"/>
            </a:pPr>
            <a:r>
              <a:rPr lang="en-GB" sz="1600" dirty="0">
                <a:effectLst/>
                <a:latin typeface="Arial" panose="020B0604020202020204" pitchFamily="34" charset="0"/>
                <a:ea typeface="Times New Roman" panose="02020603050405020304" pitchFamily="18" charset="0"/>
              </a:rPr>
              <a:t>an external Auditor is required to certify the final financial report. However, it should be the case to point out that Inapp, as a Public Research Centre controlled by the Ministry of Labour, is subject to the control of the National Court of Auditors</a:t>
            </a:r>
            <a:endParaRPr lang="it-IT" sz="2400" dirty="0">
              <a:ea typeface="Helvetica Neue LT Std 57 Condensed" charset="0"/>
              <a:cs typeface="Helvetica Neue LT Std 57 Condensed" charset="0"/>
            </a:endParaRPr>
          </a:p>
        </p:txBody>
      </p:sp>
      <p:pic>
        <p:nvPicPr>
          <p:cNvPr id="9" name="Immagine 8">
            <a:extLst>
              <a:ext uri="{FF2B5EF4-FFF2-40B4-BE49-F238E27FC236}">
                <a16:creationId xmlns:a16="http://schemas.microsoft.com/office/drawing/2014/main" id="{5F9767D2-6B0D-614F-86D8-5677AB82CED3}"/>
              </a:ext>
            </a:extLst>
          </p:cNvPr>
          <p:cNvPicPr>
            <a:picLocks noChangeAspect="1"/>
          </p:cNvPicPr>
          <p:nvPr/>
        </p:nvPicPr>
        <p:blipFill>
          <a:blip r:embed="rId2"/>
          <a:stretch>
            <a:fillRect/>
          </a:stretch>
        </p:blipFill>
        <p:spPr>
          <a:xfrm>
            <a:off x="10673543" y="5909822"/>
            <a:ext cx="1135248" cy="497642"/>
          </a:xfrm>
          <a:prstGeom prst="rect">
            <a:avLst/>
          </a:prstGeom>
        </p:spPr>
      </p:pic>
    </p:spTree>
    <p:extLst>
      <p:ext uri="{BB962C8B-B14F-4D97-AF65-F5344CB8AC3E}">
        <p14:creationId xmlns:p14="http://schemas.microsoft.com/office/powerpoint/2010/main" val="24393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3668"/>
        </a:solidFill>
        <a:effectLst/>
      </p:bgPr>
    </p:bg>
    <p:spTree>
      <p:nvGrpSpPr>
        <p:cNvPr id="1" name=""/>
        <p:cNvGrpSpPr/>
        <p:nvPr/>
      </p:nvGrpSpPr>
      <p:grpSpPr>
        <a:xfrm>
          <a:off x="0" y="0"/>
          <a:ext cx="0" cy="0"/>
          <a:chOff x="0" y="0"/>
          <a:chExt cx="0" cy="0"/>
        </a:xfrm>
      </p:grpSpPr>
      <p:sp>
        <p:nvSpPr>
          <p:cNvPr id="5" name="CasellaDiTesto 4"/>
          <p:cNvSpPr txBox="1"/>
          <p:nvPr/>
        </p:nvSpPr>
        <p:spPr>
          <a:xfrm>
            <a:off x="1997676" y="1730957"/>
            <a:ext cx="8196648" cy="2985433"/>
          </a:xfrm>
          <a:prstGeom prst="rect">
            <a:avLst/>
          </a:prstGeom>
          <a:noFill/>
        </p:spPr>
        <p:txBody>
          <a:bodyPr wrap="square" rtlCol="0">
            <a:spAutoFit/>
          </a:bodyPr>
          <a:lstStyle/>
          <a:p>
            <a:pPr algn="ctr"/>
            <a:r>
              <a:rPr lang="it-IT" sz="2800" spc="-150" dirty="0">
                <a:solidFill>
                  <a:schemeClr val="bg1"/>
                </a:solidFill>
                <a:latin typeface="Inapp" charset="0"/>
                <a:ea typeface="Inapp" charset="0"/>
                <a:cs typeface="Inapp" charset="0"/>
              </a:rPr>
              <a:t>The Project Team</a:t>
            </a:r>
          </a:p>
          <a:p>
            <a:pPr algn="ctr"/>
            <a:endParaRPr lang="it-IT" sz="1400" spc="-150" dirty="0">
              <a:solidFill>
                <a:schemeClr val="bg1"/>
              </a:solidFill>
              <a:latin typeface="Inapp" charset="0"/>
              <a:ea typeface="Inapp" charset="0"/>
              <a:cs typeface="Inapp" charset="0"/>
            </a:endParaRPr>
          </a:p>
          <a:p>
            <a:pPr algn="ctr"/>
            <a:endParaRPr lang="it-IT" sz="2400" spc="-150" dirty="0">
              <a:solidFill>
                <a:schemeClr val="bg1"/>
              </a:solidFill>
              <a:latin typeface="Inapp" charset="0"/>
              <a:ea typeface="Inapp" charset="0"/>
              <a:cs typeface="Inapp" charset="0"/>
            </a:endParaRPr>
          </a:p>
          <a:p>
            <a:pPr algn="ctr"/>
            <a:r>
              <a:rPr lang="it-IT" sz="2000" spc="-150" dirty="0">
                <a:solidFill>
                  <a:schemeClr val="bg1"/>
                </a:solidFill>
                <a:ea typeface="Inapp" charset="0"/>
                <a:cs typeface="Inapp" charset="0"/>
              </a:rPr>
              <a:t>Claudio M. Vitali</a:t>
            </a:r>
          </a:p>
          <a:p>
            <a:pPr algn="ctr"/>
            <a:r>
              <a:rPr lang="it-IT" sz="2000" spc="-150" dirty="0">
                <a:solidFill>
                  <a:schemeClr val="bg1"/>
                </a:solidFill>
                <a:ea typeface="Inapp" charset="0"/>
                <a:cs typeface="Inapp" charset="0"/>
              </a:rPr>
              <a:t>National coordinator</a:t>
            </a:r>
          </a:p>
          <a:p>
            <a:pPr algn="ctr"/>
            <a:r>
              <a:rPr lang="it-IT" sz="2000" spc="-150" dirty="0">
                <a:solidFill>
                  <a:schemeClr val="bg1"/>
                </a:solidFill>
                <a:ea typeface="Inapp" charset="0"/>
                <a:cs typeface="Inapp" charset="0"/>
              </a:rPr>
              <a:t>Project manager</a:t>
            </a:r>
          </a:p>
          <a:p>
            <a:pPr algn="ctr"/>
            <a:r>
              <a:rPr lang="it-IT" sz="2000" spc="-150" dirty="0">
                <a:solidFill>
                  <a:schemeClr val="bg1"/>
                </a:solidFill>
                <a:ea typeface="Inapp" charset="0"/>
                <a:cs typeface="Inapp" charset="0"/>
              </a:rPr>
              <a:t>c.vitali@inapp.org</a:t>
            </a:r>
          </a:p>
          <a:p>
            <a:pPr algn="ctr"/>
            <a:endParaRPr lang="it-IT" sz="1400" spc="-150" dirty="0">
              <a:solidFill>
                <a:schemeClr val="bg1"/>
              </a:solidFill>
              <a:latin typeface="Inapp" charset="0"/>
              <a:ea typeface="Inapp" charset="0"/>
              <a:cs typeface="Inapp" charset="0"/>
            </a:endParaRPr>
          </a:p>
          <a:p>
            <a:pPr algn="ctr"/>
            <a:endParaRPr lang="it-IT" sz="1400" spc="-150" dirty="0">
              <a:solidFill>
                <a:schemeClr val="bg1"/>
              </a:solidFill>
              <a:latin typeface="Inapp" charset="0"/>
              <a:ea typeface="Inapp" charset="0"/>
              <a:cs typeface="Inapp" charset="0"/>
            </a:endParaRPr>
          </a:p>
          <a:p>
            <a:pPr algn="ctr"/>
            <a:r>
              <a:rPr lang="it-IT" sz="1400" spc="-150" dirty="0">
                <a:solidFill>
                  <a:schemeClr val="bg1"/>
                </a:solidFill>
                <a:latin typeface="Inapp" charset="0"/>
                <a:ea typeface="Inapp" charset="0"/>
                <a:cs typeface="Inapp" charset="0"/>
              </a:rPr>
              <a:t>:</a:t>
            </a:r>
          </a:p>
        </p:txBody>
      </p:sp>
      <p:pic>
        <p:nvPicPr>
          <p:cNvPr id="6" name="Immagine 5"/>
          <p:cNvPicPr>
            <a:picLocks noChangeAspect="1"/>
          </p:cNvPicPr>
          <p:nvPr/>
        </p:nvPicPr>
        <p:blipFill>
          <a:blip r:embed="rId2"/>
          <a:stretch>
            <a:fillRect/>
          </a:stretch>
        </p:blipFill>
        <p:spPr>
          <a:xfrm>
            <a:off x="581725" y="249779"/>
            <a:ext cx="1922747" cy="1271150"/>
          </a:xfrm>
          <a:prstGeom prst="rect">
            <a:avLst/>
          </a:prstGeom>
        </p:spPr>
      </p:pic>
      <p:sp>
        <p:nvSpPr>
          <p:cNvPr id="7" name="CasellaDiTesto 6"/>
          <p:cNvSpPr txBox="1"/>
          <p:nvPr/>
        </p:nvSpPr>
        <p:spPr>
          <a:xfrm>
            <a:off x="2861235" y="6120451"/>
            <a:ext cx="6450227" cy="461665"/>
          </a:xfrm>
          <a:prstGeom prst="rect">
            <a:avLst/>
          </a:prstGeom>
          <a:noFill/>
        </p:spPr>
        <p:txBody>
          <a:bodyPr wrap="square" rtlCol="0">
            <a:spAutoFit/>
          </a:bodyPr>
          <a:lstStyle/>
          <a:p>
            <a:pPr algn="ctr"/>
            <a:r>
              <a:rPr lang="it-IT" sz="2400">
                <a:solidFill>
                  <a:schemeClr val="bg1"/>
                </a:solidFill>
                <a:latin typeface="Calibri" charset="0"/>
                <a:ea typeface="Calibri" charset="0"/>
                <a:cs typeface="Calibri" charset="0"/>
              </a:rPr>
              <a:t>www.inapp.org</a:t>
            </a:r>
          </a:p>
        </p:txBody>
      </p:sp>
      <p:graphicFrame>
        <p:nvGraphicFramePr>
          <p:cNvPr id="2" name="Tabella 1">
            <a:extLst>
              <a:ext uri="{FF2B5EF4-FFF2-40B4-BE49-F238E27FC236}">
                <a16:creationId xmlns:a16="http://schemas.microsoft.com/office/drawing/2014/main" id="{6B6708D5-8B39-4BC9-8AB7-FAB7394FDB58}"/>
              </a:ext>
            </a:extLst>
          </p:cNvPr>
          <p:cNvGraphicFramePr>
            <a:graphicFrameLocks noGrp="1"/>
          </p:cNvGraphicFramePr>
          <p:nvPr>
            <p:extLst>
              <p:ext uri="{D42A27DB-BD31-4B8C-83A1-F6EECF244321}">
                <p14:modId xmlns:p14="http://schemas.microsoft.com/office/powerpoint/2010/main" val="1371060720"/>
              </p:ext>
            </p:extLst>
          </p:nvPr>
        </p:nvGraphicFramePr>
        <p:xfrm>
          <a:off x="1976980" y="2336940"/>
          <a:ext cx="1768509" cy="4245176"/>
        </p:xfrm>
        <a:graphic>
          <a:graphicData uri="http://schemas.openxmlformats.org/drawingml/2006/table">
            <a:tbl>
              <a:tblPr firstRow="1" firstCol="1" bandRow="1"/>
              <a:tblGrid>
                <a:gridCol w="1768509">
                  <a:extLst>
                    <a:ext uri="{9D8B030D-6E8A-4147-A177-3AD203B41FA5}">
                      <a16:colId xmlns:a16="http://schemas.microsoft.com/office/drawing/2014/main" val="367013247"/>
                    </a:ext>
                  </a:extLst>
                </a:gridCol>
              </a:tblGrid>
              <a:tr h="4245176">
                <a:tc>
                  <a:txBody>
                    <a:bodyPr/>
                    <a:lstStyle/>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BALDUINI ANNA SVEVA</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BENSI CLAUDIO</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DAL MIGLIO GUIDO</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VOLPI STEFANO</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MEREU ALESSANDRA</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CIOPPA MARCO</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GENTILE LAURA</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MAINARDI MICHELA</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GATTA MONICA</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COSCIA SIMONA</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DI GIAMPIETRO ALESSANDRA</a:t>
                      </a:r>
                    </a:p>
                    <a:p>
                      <a:pPr marL="36195" marR="36195" algn="l">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MARINI FABIANA</a:t>
                      </a:r>
                      <a:endParaRPr lang="it-IT" sz="1600" dirty="0">
                        <a:solidFill>
                          <a:schemeClr val="bg1"/>
                        </a:solidFill>
                        <a:effectLst/>
                        <a:latin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598643"/>
                  </a:ext>
                </a:extLst>
              </a:tr>
            </a:tbl>
          </a:graphicData>
        </a:graphic>
      </p:graphicFrame>
      <p:graphicFrame>
        <p:nvGraphicFramePr>
          <p:cNvPr id="3" name="Tabella 2">
            <a:extLst>
              <a:ext uri="{FF2B5EF4-FFF2-40B4-BE49-F238E27FC236}">
                <a16:creationId xmlns:a16="http://schemas.microsoft.com/office/drawing/2014/main" id="{014569FB-53FA-4CDB-BA13-A43632A24D05}"/>
              </a:ext>
            </a:extLst>
          </p:cNvPr>
          <p:cNvGraphicFramePr>
            <a:graphicFrameLocks noGrp="1"/>
          </p:cNvGraphicFramePr>
          <p:nvPr>
            <p:extLst>
              <p:ext uri="{D42A27DB-BD31-4B8C-83A1-F6EECF244321}">
                <p14:modId xmlns:p14="http://schemas.microsoft.com/office/powerpoint/2010/main" val="237833045"/>
              </p:ext>
            </p:extLst>
          </p:nvPr>
        </p:nvGraphicFramePr>
        <p:xfrm>
          <a:off x="9084177" y="2214877"/>
          <a:ext cx="2200987" cy="4360799"/>
        </p:xfrm>
        <a:graphic>
          <a:graphicData uri="http://schemas.openxmlformats.org/drawingml/2006/table">
            <a:tbl>
              <a:tblPr firstRow="1" firstCol="1" bandRow="1"/>
              <a:tblGrid>
                <a:gridCol w="2200987">
                  <a:extLst>
                    <a:ext uri="{9D8B030D-6E8A-4147-A177-3AD203B41FA5}">
                      <a16:colId xmlns:a16="http://schemas.microsoft.com/office/drawing/2014/main" val="3949295496"/>
                    </a:ext>
                  </a:extLst>
                </a:gridCol>
              </a:tblGrid>
              <a:tr h="3905573">
                <a:tc>
                  <a:txBody>
                    <a:bodyPr/>
                    <a:lstStyle/>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BALDUINI ANNA SVEVA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BENSI CLAUDIO</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CHECCUCCI PIETRO</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DAL MIGLIO GUIDO</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VOLPI STEFANO</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DI CASTRO GIOVANNA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BONACCI MANUELA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MEREU ALESSANDRA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CIOPPA MARCO</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GENTILE LAURA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MAINARDI MICHELA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GATTA MONICA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AMENDOLA MANUELA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COSCIA SIMONA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DI GIAMPIETRO ALESSANDRA</a:t>
                      </a:r>
                    </a:p>
                    <a:p>
                      <a:pPr marL="36195" marR="36195" algn="just">
                        <a:lnSpc>
                          <a:spcPct val="150000"/>
                        </a:lnSpc>
                        <a:spcBef>
                          <a:spcPts val="0"/>
                        </a:spcBef>
                        <a:spcAft>
                          <a:spcPts val="0"/>
                        </a:spcAft>
                      </a:pPr>
                      <a:r>
                        <a:rPr lang="it-IT" sz="1200" dirty="0">
                          <a:solidFill>
                            <a:schemeClr val="bg1"/>
                          </a:solidFill>
                          <a:effectLst/>
                          <a:latin typeface="Calibri" panose="020F0502020204030204" pitchFamily="34" charset="0"/>
                          <a:cs typeface="Calibri" panose="020F0502020204030204" pitchFamily="34" charset="0"/>
                        </a:rPr>
                        <a:t>MARINI FABIANA</a:t>
                      </a:r>
                      <a:endParaRPr lang="it-IT" sz="1200" dirty="0">
                        <a:solidFill>
                          <a:schemeClr val="bg1"/>
                        </a:solidFill>
                        <a:effectLst/>
                        <a:latin typeface="Calibri" panose="020F0502020204030204" pitchFamily="34" charset="0"/>
                        <a:cs typeface="Arial" panose="020B0604020202020204" pitchFamily="34" charset="0"/>
                      </a:endParaRPr>
                    </a:p>
                  </a:txBody>
                  <a:tcPr marL="39457" marR="39457"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2674930"/>
                  </a:ext>
                </a:extLst>
              </a:tr>
            </a:tbl>
          </a:graphicData>
        </a:graphic>
      </p:graphicFrame>
      <p:sp>
        <p:nvSpPr>
          <p:cNvPr id="10" name="CasellaDiTesto 9">
            <a:extLst>
              <a:ext uri="{FF2B5EF4-FFF2-40B4-BE49-F238E27FC236}">
                <a16:creationId xmlns:a16="http://schemas.microsoft.com/office/drawing/2014/main" id="{9AB8C71E-890C-4B4E-A4B4-24C4F537F948}"/>
              </a:ext>
            </a:extLst>
          </p:cNvPr>
          <p:cNvSpPr txBox="1"/>
          <p:nvPr/>
        </p:nvSpPr>
        <p:spPr>
          <a:xfrm>
            <a:off x="2504472" y="1843596"/>
            <a:ext cx="713526" cy="369332"/>
          </a:xfrm>
          <a:prstGeom prst="rect">
            <a:avLst/>
          </a:prstGeom>
          <a:noFill/>
        </p:spPr>
        <p:txBody>
          <a:bodyPr wrap="square" rtlCol="0">
            <a:spAutoFit/>
          </a:bodyPr>
          <a:lstStyle/>
          <a:p>
            <a:r>
              <a:rPr lang="it-IT" dirty="0">
                <a:solidFill>
                  <a:schemeClr val="bg1"/>
                </a:solidFill>
              </a:rPr>
              <a:t>2022</a:t>
            </a:r>
          </a:p>
        </p:txBody>
      </p:sp>
      <p:sp>
        <p:nvSpPr>
          <p:cNvPr id="11" name="CasellaDiTesto 10">
            <a:extLst>
              <a:ext uri="{FF2B5EF4-FFF2-40B4-BE49-F238E27FC236}">
                <a16:creationId xmlns:a16="http://schemas.microsoft.com/office/drawing/2014/main" id="{1230BDCC-F898-4F3D-8791-F85603F6A480}"/>
              </a:ext>
            </a:extLst>
          </p:cNvPr>
          <p:cNvSpPr txBox="1"/>
          <p:nvPr/>
        </p:nvSpPr>
        <p:spPr>
          <a:xfrm flipH="1">
            <a:off x="9751089" y="1845943"/>
            <a:ext cx="659103" cy="369332"/>
          </a:xfrm>
          <a:prstGeom prst="rect">
            <a:avLst/>
          </a:prstGeom>
          <a:noFill/>
        </p:spPr>
        <p:txBody>
          <a:bodyPr wrap="square" rtlCol="0">
            <a:spAutoFit/>
          </a:bodyPr>
          <a:lstStyle/>
          <a:p>
            <a:r>
              <a:rPr lang="it-IT" dirty="0">
                <a:solidFill>
                  <a:schemeClr val="bg1"/>
                </a:solidFill>
              </a:rPr>
              <a:t>2023</a:t>
            </a:r>
          </a:p>
        </p:txBody>
      </p:sp>
      <p:pic>
        <p:nvPicPr>
          <p:cNvPr id="8" name="Immagine 7">
            <a:extLst>
              <a:ext uri="{FF2B5EF4-FFF2-40B4-BE49-F238E27FC236}">
                <a16:creationId xmlns:a16="http://schemas.microsoft.com/office/drawing/2014/main" id="{DE7DC950-FEB2-42F5-A38C-A7195A5015A6}"/>
              </a:ext>
            </a:extLst>
          </p:cNvPr>
          <p:cNvPicPr>
            <a:picLocks noChangeAspect="1"/>
          </p:cNvPicPr>
          <p:nvPr/>
        </p:nvPicPr>
        <p:blipFill>
          <a:blip r:embed="rId3"/>
          <a:stretch>
            <a:fillRect/>
          </a:stretch>
        </p:blipFill>
        <p:spPr>
          <a:xfrm>
            <a:off x="8820513" y="252851"/>
            <a:ext cx="3011685" cy="1268078"/>
          </a:xfrm>
          <a:prstGeom prst="rect">
            <a:avLst/>
          </a:prstGeom>
        </p:spPr>
      </p:pic>
    </p:spTree>
    <p:extLst>
      <p:ext uri="{BB962C8B-B14F-4D97-AF65-F5344CB8AC3E}">
        <p14:creationId xmlns:p14="http://schemas.microsoft.com/office/powerpoint/2010/main" val="96724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4109663" y="230"/>
            <a:ext cx="8082337" cy="6862361"/>
          </a:xfrm>
          <a:prstGeom prst="rect">
            <a:avLst/>
          </a:prstGeom>
        </p:spPr>
      </p:pic>
      <p:pic>
        <p:nvPicPr>
          <p:cNvPr id="6" name="Immagine 5"/>
          <p:cNvPicPr>
            <a:picLocks noChangeAspect="1"/>
          </p:cNvPicPr>
          <p:nvPr/>
        </p:nvPicPr>
        <p:blipFill>
          <a:blip r:embed="rId3"/>
          <a:stretch>
            <a:fillRect/>
          </a:stretch>
        </p:blipFill>
        <p:spPr>
          <a:xfrm>
            <a:off x="0" y="0"/>
            <a:ext cx="7112000" cy="6858000"/>
          </a:xfrm>
          <a:prstGeom prst="rect">
            <a:avLst/>
          </a:prstGeom>
        </p:spPr>
      </p:pic>
      <p:sp>
        <p:nvSpPr>
          <p:cNvPr id="9" name="CasellaDiTesto 8"/>
          <p:cNvSpPr txBox="1"/>
          <p:nvPr/>
        </p:nvSpPr>
        <p:spPr>
          <a:xfrm>
            <a:off x="723207" y="731520"/>
            <a:ext cx="4763193" cy="646331"/>
          </a:xfrm>
          <a:prstGeom prst="rect">
            <a:avLst/>
          </a:prstGeom>
          <a:noFill/>
        </p:spPr>
        <p:txBody>
          <a:bodyPr wrap="square" rtlCol="0">
            <a:spAutoFit/>
          </a:bodyPr>
          <a:lstStyle/>
          <a:p>
            <a:r>
              <a:rPr lang="it-IT" sz="3600" b="1" dirty="0">
                <a:solidFill>
                  <a:srgbClr val="002060"/>
                </a:solidFill>
                <a:latin typeface="Inapp" charset="0"/>
                <a:ea typeface="Inapp" charset="0"/>
                <a:cs typeface="Inapp" charset="0"/>
              </a:rPr>
              <a:t>Project </a:t>
            </a:r>
            <a:r>
              <a:rPr lang="it-IT" sz="3600" b="1" dirty="0" err="1">
                <a:solidFill>
                  <a:srgbClr val="002060"/>
                </a:solidFill>
                <a:latin typeface="Inapp" charset="0"/>
                <a:ea typeface="Inapp" charset="0"/>
                <a:cs typeface="Inapp" charset="0"/>
              </a:rPr>
              <a:t>contents</a:t>
            </a:r>
            <a:endParaRPr lang="it-IT" sz="3600" b="1" dirty="0">
              <a:solidFill>
                <a:srgbClr val="002060"/>
              </a:solidFill>
              <a:latin typeface="Inapp" charset="0"/>
              <a:ea typeface="Inapp" charset="0"/>
              <a:cs typeface="Inapp" charset="0"/>
            </a:endParaRPr>
          </a:p>
        </p:txBody>
      </p:sp>
      <p:sp>
        <p:nvSpPr>
          <p:cNvPr id="10" name="CasellaDiTesto 9"/>
          <p:cNvSpPr txBox="1"/>
          <p:nvPr/>
        </p:nvSpPr>
        <p:spPr>
          <a:xfrm>
            <a:off x="723207" y="1881150"/>
            <a:ext cx="4256117" cy="523220"/>
          </a:xfrm>
          <a:prstGeom prst="rect">
            <a:avLst/>
          </a:prstGeom>
          <a:noFill/>
        </p:spPr>
        <p:txBody>
          <a:bodyPr wrap="square" rtlCol="0" anchor="ctr">
            <a:spAutoFit/>
          </a:bodyPr>
          <a:lstStyle/>
          <a:p>
            <a:r>
              <a:rPr lang="it-IT" sz="2800" b="1" dirty="0">
                <a:solidFill>
                  <a:srgbClr val="009FE0"/>
                </a:solidFill>
                <a:latin typeface="Inapp" charset="0"/>
                <a:ea typeface="Inapp" charset="0"/>
                <a:cs typeface="Inapp" charset="0"/>
              </a:rPr>
              <a:t>Background</a:t>
            </a:r>
            <a:endParaRPr lang="it-IT" sz="2800" b="1" dirty="0">
              <a:solidFill>
                <a:srgbClr val="002060"/>
              </a:solidFill>
              <a:latin typeface="Inapp" charset="0"/>
              <a:ea typeface="Inapp" charset="0"/>
              <a:cs typeface="Inapp" charset="0"/>
            </a:endParaRPr>
          </a:p>
        </p:txBody>
      </p:sp>
      <p:sp>
        <p:nvSpPr>
          <p:cNvPr id="17" name="CasellaDiTesto 16"/>
          <p:cNvSpPr txBox="1"/>
          <p:nvPr/>
        </p:nvSpPr>
        <p:spPr>
          <a:xfrm>
            <a:off x="723207" y="2688248"/>
            <a:ext cx="4256117" cy="523220"/>
          </a:xfrm>
          <a:prstGeom prst="rect">
            <a:avLst/>
          </a:prstGeom>
          <a:noFill/>
        </p:spPr>
        <p:txBody>
          <a:bodyPr wrap="square" rtlCol="0" anchor="ctr">
            <a:spAutoFit/>
          </a:bodyPr>
          <a:lstStyle/>
          <a:p>
            <a:r>
              <a:rPr lang="it-IT" sz="2800" b="1" dirty="0" err="1">
                <a:solidFill>
                  <a:srgbClr val="E01E2C"/>
                </a:solidFill>
                <a:latin typeface="Inapp" charset="0"/>
                <a:ea typeface="Inapp" charset="0"/>
                <a:cs typeface="Inapp" charset="0"/>
              </a:rPr>
              <a:t>Objectives</a:t>
            </a:r>
            <a:r>
              <a:rPr lang="it-IT" sz="2800" b="1" dirty="0">
                <a:solidFill>
                  <a:srgbClr val="E01E2C"/>
                </a:solidFill>
                <a:latin typeface="Inapp" charset="0"/>
                <a:ea typeface="Inapp" charset="0"/>
                <a:cs typeface="Inapp" charset="0"/>
              </a:rPr>
              <a:t> </a:t>
            </a:r>
          </a:p>
        </p:txBody>
      </p:sp>
      <p:sp>
        <p:nvSpPr>
          <p:cNvPr id="18" name="CasellaDiTesto 17"/>
          <p:cNvSpPr txBox="1"/>
          <p:nvPr/>
        </p:nvSpPr>
        <p:spPr>
          <a:xfrm>
            <a:off x="723207" y="3495347"/>
            <a:ext cx="4256117" cy="523220"/>
          </a:xfrm>
          <a:prstGeom prst="rect">
            <a:avLst/>
          </a:prstGeom>
          <a:noFill/>
        </p:spPr>
        <p:txBody>
          <a:bodyPr wrap="square" rtlCol="0" anchor="ctr">
            <a:spAutoFit/>
          </a:bodyPr>
          <a:lstStyle/>
          <a:p>
            <a:r>
              <a:rPr lang="it-IT" sz="2800" b="1" dirty="0" err="1">
                <a:solidFill>
                  <a:srgbClr val="FAC400"/>
                </a:solidFill>
                <a:latin typeface="Inapp" charset="0"/>
                <a:ea typeface="Inapp" charset="0"/>
                <a:cs typeface="Inapp" charset="0"/>
              </a:rPr>
              <a:t>Intervention</a:t>
            </a:r>
            <a:r>
              <a:rPr lang="it-IT" sz="2800" b="1" dirty="0">
                <a:solidFill>
                  <a:srgbClr val="FAC400"/>
                </a:solidFill>
                <a:latin typeface="Inapp" charset="0"/>
                <a:ea typeface="Inapp" charset="0"/>
                <a:cs typeface="Inapp" charset="0"/>
              </a:rPr>
              <a:t> </a:t>
            </a:r>
            <a:r>
              <a:rPr lang="it-IT" sz="2800" b="1" dirty="0" err="1">
                <a:solidFill>
                  <a:srgbClr val="FAC400"/>
                </a:solidFill>
                <a:latin typeface="Inapp" charset="0"/>
                <a:ea typeface="Inapp" charset="0"/>
                <a:cs typeface="Inapp" charset="0"/>
              </a:rPr>
              <a:t>logic</a:t>
            </a:r>
            <a:endParaRPr lang="it-IT" sz="2800" b="1" dirty="0">
              <a:solidFill>
                <a:srgbClr val="FAC400"/>
              </a:solidFill>
              <a:latin typeface="Inapp" charset="0"/>
              <a:ea typeface="Inapp" charset="0"/>
              <a:cs typeface="Inapp" charset="0"/>
            </a:endParaRPr>
          </a:p>
        </p:txBody>
      </p:sp>
      <p:sp>
        <p:nvSpPr>
          <p:cNvPr id="19" name="CasellaDiTesto 18"/>
          <p:cNvSpPr txBox="1"/>
          <p:nvPr/>
        </p:nvSpPr>
        <p:spPr>
          <a:xfrm>
            <a:off x="723207" y="4302445"/>
            <a:ext cx="4256117" cy="523220"/>
          </a:xfrm>
          <a:prstGeom prst="rect">
            <a:avLst/>
          </a:prstGeom>
          <a:noFill/>
        </p:spPr>
        <p:txBody>
          <a:bodyPr wrap="square" rtlCol="0" anchor="ctr">
            <a:spAutoFit/>
          </a:bodyPr>
          <a:lstStyle/>
          <a:p>
            <a:r>
              <a:rPr lang="it-IT" sz="2800" b="1" dirty="0" err="1">
                <a:solidFill>
                  <a:srgbClr val="5EAB36"/>
                </a:solidFill>
                <a:latin typeface="Inapp" charset="0"/>
                <a:ea typeface="Inapp" charset="0"/>
                <a:cs typeface="Inapp" charset="0"/>
              </a:rPr>
              <a:t>workplan</a:t>
            </a:r>
            <a:endParaRPr lang="it-IT" sz="2800" b="1" dirty="0">
              <a:solidFill>
                <a:srgbClr val="5EAB36"/>
              </a:solidFill>
              <a:latin typeface="Inapp" charset="0"/>
              <a:ea typeface="Inapp" charset="0"/>
              <a:cs typeface="Inapp" charset="0"/>
            </a:endParaRPr>
          </a:p>
        </p:txBody>
      </p:sp>
      <p:sp>
        <p:nvSpPr>
          <p:cNvPr id="20" name="CasellaDiTesto 19"/>
          <p:cNvSpPr txBox="1"/>
          <p:nvPr/>
        </p:nvSpPr>
        <p:spPr>
          <a:xfrm>
            <a:off x="723207" y="4894101"/>
            <a:ext cx="4256117" cy="954107"/>
          </a:xfrm>
          <a:prstGeom prst="rect">
            <a:avLst/>
          </a:prstGeom>
          <a:noFill/>
        </p:spPr>
        <p:txBody>
          <a:bodyPr wrap="square" rtlCol="0" anchor="ctr">
            <a:spAutoFit/>
          </a:bodyPr>
          <a:lstStyle/>
          <a:p>
            <a:r>
              <a:rPr lang="it-IT" sz="2800" b="1" dirty="0">
                <a:solidFill>
                  <a:srgbClr val="DF017E"/>
                </a:solidFill>
                <a:latin typeface="Inapp" charset="0"/>
                <a:ea typeface="Inapp" charset="0"/>
                <a:cs typeface="Inapp" charset="0"/>
              </a:rPr>
              <a:t>Governance and management</a:t>
            </a:r>
          </a:p>
        </p:txBody>
      </p:sp>
    </p:spTree>
    <p:extLst>
      <p:ext uri="{BB962C8B-B14F-4D97-AF65-F5344CB8AC3E}">
        <p14:creationId xmlns:p14="http://schemas.microsoft.com/office/powerpoint/2010/main" val="51723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581891"/>
            <a:ext cx="3042458" cy="490451"/>
          </a:xfrm>
          <a:prstGeom prst="rect">
            <a:avLst/>
          </a:prstGeom>
          <a:solidFill>
            <a:srgbClr val="009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1565" y="551112"/>
            <a:ext cx="3042458" cy="523220"/>
          </a:xfrm>
          <a:prstGeom prst="rect">
            <a:avLst/>
          </a:prstGeom>
          <a:noFill/>
        </p:spPr>
        <p:txBody>
          <a:bodyPr wrap="square" rtlCol="0" anchor="ctr">
            <a:spAutoFit/>
          </a:bodyPr>
          <a:lstStyle/>
          <a:p>
            <a:pPr algn="ctr"/>
            <a:r>
              <a:rPr kumimoji="0" lang="it-IT" sz="2800" b="1" i="0" u="none" strike="noStrike" kern="1200" cap="none" spc="0" normalizeH="0" baseline="0" noProof="0" dirty="0">
                <a:ln>
                  <a:noFill/>
                </a:ln>
                <a:solidFill>
                  <a:schemeClr val="bg1"/>
                </a:solidFill>
                <a:effectLst/>
                <a:uLnTx/>
                <a:uFillTx/>
                <a:latin typeface="Inapp" charset="0"/>
                <a:ea typeface="Inapp" charset="0"/>
                <a:cs typeface="Inapp" charset="0"/>
              </a:rPr>
              <a:t>Background</a:t>
            </a:r>
            <a:endParaRPr lang="it-IT" sz="3600" b="1" dirty="0">
              <a:solidFill>
                <a:schemeClr val="bg1"/>
              </a:solidFill>
              <a:latin typeface="Inapp" charset="0"/>
              <a:ea typeface="Inapp" charset="0"/>
              <a:cs typeface="Inapp" charset="0"/>
            </a:endParaRPr>
          </a:p>
        </p:txBody>
      </p:sp>
      <p:pic>
        <p:nvPicPr>
          <p:cNvPr id="8" name="Immagine 7"/>
          <p:cNvPicPr>
            <a:picLocks noChangeAspect="1"/>
          </p:cNvPicPr>
          <p:nvPr/>
        </p:nvPicPr>
        <p:blipFill>
          <a:blip r:embed="rId2"/>
          <a:stretch>
            <a:fillRect/>
          </a:stretch>
        </p:blipFill>
        <p:spPr>
          <a:xfrm>
            <a:off x="10673543" y="5909822"/>
            <a:ext cx="1135248" cy="497642"/>
          </a:xfrm>
          <a:prstGeom prst="rect">
            <a:avLst/>
          </a:prstGeom>
        </p:spPr>
      </p:pic>
      <p:sp>
        <p:nvSpPr>
          <p:cNvPr id="9" name="CasellaDiTesto 8"/>
          <p:cNvSpPr txBox="1"/>
          <p:nvPr/>
        </p:nvSpPr>
        <p:spPr>
          <a:xfrm>
            <a:off x="394629" y="1162403"/>
            <a:ext cx="10589591" cy="4996240"/>
          </a:xfrm>
          <a:prstGeom prst="rect">
            <a:avLst/>
          </a:prstGeom>
          <a:noFill/>
        </p:spPr>
        <p:txBody>
          <a:bodyPr wrap="square" rtlCol="0">
            <a:spAutoFit/>
          </a:bodyPr>
          <a:lstStyle/>
          <a:p>
            <a:pPr algn="just">
              <a:lnSpc>
                <a:spcPts val="4260"/>
              </a:lnSpc>
            </a:pPr>
            <a:r>
              <a:rPr lang="it-IT" sz="2400" dirty="0">
                <a:solidFill>
                  <a:srgbClr val="595959"/>
                </a:solidFill>
                <a:latin typeface="Arial" panose="020B0604020202020204" pitchFamily="34" charset="0"/>
                <a:cs typeface="Times New Roman" panose="02020603050405020304" pitchFamily="18" charset="0"/>
              </a:rPr>
              <a:t>The joint </a:t>
            </a:r>
            <a:r>
              <a:rPr lang="it-IT" sz="2400" dirty="0" err="1">
                <a:solidFill>
                  <a:srgbClr val="595959"/>
                </a:solidFill>
                <a:latin typeface="Arial" panose="020B0604020202020204" pitchFamily="34" charset="0"/>
                <a:cs typeface="Times New Roman" panose="02020603050405020304" pitchFamily="18" charset="0"/>
              </a:rPr>
              <a:t>reflections</a:t>
            </a:r>
            <a:r>
              <a:rPr lang="it-IT" sz="2400" dirty="0">
                <a:solidFill>
                  <a:srgbClr val="595959"/>
                </a:solidFill>
                <a:latin typeface="Arial" panose="020B0604020202020204" pitchFamily="34" charset="0"/>
                <a:cs typeface="Times New Roman" panose="02020603050405020304" pitchFamily="18" charset="0"/>
              </a:rPr>
              <a:t> with the national </a:t>
            </a:r>
            <a:r>
              <a:rPr lang="it-IT" sz="2400" dirty="0" err="1">
                <a:solidFill>
                  <a:srgbClr val="595959"/>
                </a:solidFill>
                <a:latin typeface="Arial" panose="020B0604020202020204" pitchFamily="34" charset="0"/>
                <a:cs typeface="Times New Roman" panose="02020603050405020304" pitchFamily="18" charset="0"/>
              </a:rPr>
              <a:t>authorities</a:t>
            </a:r>
            <a:r>
              <a:rPr lang="it-IT" sz="2400" dirty="0">
                <a:solidFill>
                  <a:srgbClr val="595959"/>
                </a:solidFill>
                <a:latin typeface="Arial" panose="020B0604020202020204" pitchFamily="34" charset="0"/>
                <a:cs typeface="Times New Roman" panose="02020603050405020304" pitchFamily="18" charset="0"/>
              </a:rPr>
              <a:t>, </a:t>
            </a:r>
            <a:r>
              <a:rPr lang="it-IT" sz="2400" dirty="0" err="1">
                <a:solidFill>
                  <a:srgbClr val="595959"/>
                </a:solidFill>
                <a:latin typeface="Arial" panose="020B0604020202020204" pitchFamily="34" charset="0"/>
                <a:cs typeface="Times New Roman" panose="02020603050405020304" pitchFamily="18" charset="0"/>
              </a:rPr>
              <a:t>initiated</a:t>
            </a:r>
            <a:r>
              <a:rPr lang="it-IT" sz="2400" dirty="0">
                <a:solidFill>
                  <a:srgbClr val="595959"/>
                </a:solidFill>
                <a:latin typeface="Arial" panose="020B0604020202020204" pitchFamily="34" charset="0"/>
                <a:cs typeface="Times New Roman" panose="02020603050405020304" pitchFamily="18" charset="0"/>
              </a:rPr>
              <a:t> with a survey of the </a:t>
            </a:r>
            <a:r>
              <a:rPr lang="it-IT" sz="2400" dirty="0" err="1">
                <a:solidFill>
                  <a:srgbClr val="595959"/>
                </a:solidFill>
                <a:latin typeface="Arial" panose="020B0604020202020204" pitchFamily="34" charset="0"/>
                <a:cs typeface="Times New Roman" panose="02020603050405020304" pitchFamily="18" charset="0"/>
              </a:rPr>
              <a:t>context</a:t>
            </a:r>
            <a:r>
              <a:rPr lang="it-IT" sz="2400" dirty="0">
                <a:solidFill>
                  <a:srgbClr val="595959"/>
                </a:solidFill>
                <a:latin typeface="Arial" panose="020B0604020202020204" pitchFamily="34" charset="0"/>
                <a:cs typeface="Times New Roman" panose="02020603050405020304" pitchFamily="18" charset="0"/>
              </a:rPr>
              <a:t> </a:t>
            </a:r>
            <a:r>
              <a:rPr lang="it-IT" sz="2400" dirty="0" err="1">
                <a:solidFill>
                  <a:srgbClr val="595959"/>
                </a:solidFill>
                <a:latin typeface="Arial" panose="020B0604020202020204" pitchFamily="34" charset="0"/>
                <a:cs typeface="Times New Roman" panose="02020603050405020304" pitchFamily="18" charset="0"/>
              </a:rPr>
              <a:t>conditions</a:t>
            </a:r>
            <a:r>
              <a:rPr lang="it-IT" sz="2400" dirty="0">
                <a:solidFill>
                  <a:srgbClr val="595959"/>
                </a:solidFill>
                <a:latin typeface="Arial" panose="020B0604020202020204" pitchFamily="34" charset="0"/>
                <a:cs typeface="Times New Roman" panose="02020603050405020304" pitchFamily="18" charset="0"/>
              </a:rPr>
              <a:t> (</a:t>
            </a:r>
            <a:r>
              <a:rPr lang="it-IT" sz="2400" dirty="0" err="1">
                <a:solidFill>
                  <a:srgbClr val="595959"/>
                </a:solidFill>
                <a:latin typeface="Arial" panose="020B0604020202020204" pitchFamily="34" charset="0"/>
                <a:cs typeface="Times New Roman" panose="02020603050405020304" pitchFamily="18" charset="0"/>
              </a:rPr>
              <a:t>strongly</a:t>
            </a:r>
            <a:r>
              <a:rPr lang="it-IT" sz="2400" dirty="0">
                <a:solidFill>
                  <a:srgbClr val="595959"/>
                </a:solidFill>
                <a:latin typeface="Arial" panose="020B0604020202020204" pitchFamily="34" charset="0"/>
                <a:cs typeface="Times New Roman" panose="02020603050405020304" pitchFamily="18" charset="0"/>
              </a:rPr>
              <a:t> </a:t>
            </a:r>
            <a:r>
              <a:rPr lang="it-IT" sz="2400" dirty="0" err="1">
                <a:solidFill>
                  <a:srgbClr val="595959"/>
                </a:solidFill>
                <a:latin typeface="Arial" panose="020B0604020202020204" pitchFamily="34" charset="0"/>
                <a:cs typeface="Times New Roman" panose="02020603050405020304" pitchFamily="18" charset="0"/>
              </a:rPr>
              <a:t>changed</a:t>
            </a:r>
            <a:r>
              <a:rPr lang="it-IT" sz="2400" dirty="0">
                <a:solidFill>
                  <a:srgbClr val="595959"/>
                </a:solidFill>
                <a:latin typeface="Arial" panose="020B0604020202020204" pitchFamily="34" charset="0"/>
                <a:cs typeface="Times New Roman" panose="02020603050405020304" pitchFamily="18" charset="0"/>
              </a:rPr>
              <a:t> in relation to the situation </a:t>
            </a:r>
            <a:r>
              <a:rPr lang="it-IT" sz="2400" dirty="0" err="1">
                <a:solidFill>
                  <a:srgbClr val="595959"/>
                </a:solidFill>
                <a:latin typeface="Arial" panose="020B0604020202020204" pitchFamily="34" charset="0"/>
                <a:cs typeface="Times New Roman" panose="02020603050405020304" pitchFamily="18" charset="0"/>
              </a:rPr>
              <a:t>that</a:t>
            </a:r>
            <a:r>
              <a:rPr lang="it-IT" sz="2400" dirty="0">
                <a:solidFill>
                  <a:srgbClr val="595959"/>
                </a:solidFill>
                <a:latin typeface="Arial" panose="020B0604020202020204" pitchFamily="34" charset="0"/>
                <a:cs typeface="Times New Roman" panose="02020603050405020304" pitchFamily="18" charset="0"/>
              </a:rPr>
              <a:t> </a:t>
            </a:r>
            <a:r>
              <a:rPr lang="it-IT" sz="2400" dirty="0" err="1">
                <a:solidFill>
                  <a:srgbClr val="595959"/>
                </a:solidFill>
                <a:latin typeface="Arial" panose="020B0604020202020204" pitchFamily="34" charset="0"/>
                <a:cs typeface="Times New Roman" panose="02020603050405020304" pitchFamily="18" charset="0"/>
              </a:rPr>
              <a:t>had</a:t>
            </a:r>
            <a:r>
              <a:rPr lang="it-IT" sz="2400" dirty="0">
                <a:solidFill>
                  <a:srgbClr val="595959"/>
                </a:solidFill>
                <a:latin typeface="Arial" panose="020B0604020202020204" pitchFamily="34" charset="0"/>
                <a:cs typeface="Times New Roman" panose="02020603050405020304" pitchFamily="18" charset="0"/>
              </a:rPr>
              <a:t> </a:t>
            </a:r>
            <a:r>
              <a:rPr lang="it-IT" sz="2400" dirty="0" err="1">
                <a:solidFill>
                  <a:srgbClr val="595959"/>
                </a:solidFill>
                <a:latin typeface="Arial" panose="020B0604020202020204" pitchFamily="34" charset="0"/>
                <a:cs typeface="Times New Roman" panose="02020603050405020304" pitchFamily="18" charset="0"/>
              </a:rPr>
              <a:t>determined</a:t>
            </a:r>
            <a:r>
              <a:rPr lang="it-IT" sz="2400" dirty="0">
                <a:solidFill>
                  <a:srgbClr val="595959"/>
                </a:solidFill>
                <a:latin typeface="Arial" panose="020B0604020202020204" pitchFamily="34" charset="0"/>
                <a:cs typeface="Times New Roman" panose="02020603050405020304" pitchFamily="18" charset="0"/>
              </a:rPr>
              <a:t> in 2019 the </a:t>
            </a:r>
            <a:r>
              <a:rPr lang="it-IT" sz="2400" dirty="0" err="1">
                <a:solidFill>
                  <a:srgbClr val="595959"/>
                </a:solidFill>
                <a:latin typeface="Arial" panose="020B0604020202020204" pitchFamily="34" charset="0"/>
                <a:cs typeface="Times New Roman" panose="02020603050405020304" pitchFamily="18" charset="0"/>
              </a:rPr>
              <a:t>contents</a:t>
            </a:r>
            <a:r>
              <a:rPr lang="it-IT" sz="2400" dirty="0">
                <a:solidFill>
                  <a:srgbClr val="595959"/>
                </a:solidFill>
                <a:latin typeface="Arial" panose="020B0604020202020204" pitchFamily="34" charset="0"/>
                <a:cs typeface="Times New Roman" panose="02020603050405020304" pitchFamily="18" charset="0"/>
              </a:rPr>
              <a:t>, </a:t>
            </a:r>
            <a:r>
              <a:rPr lang="it-IT" sz="2400" dirty="0" err="1">
                <a:solidFill>
                  <a:srgbClr val="595959"/>
                </a:solidFill>
                <a:latin typeface="Arial" panose="020B0604020202020204" pitchFamily="34" charset="0"/>
                <a:cs typeface="Times New Roman" panose="02020603050405020304" pitchFamily="18" charset="0"/>
              </a:rPr>
              <a:t>objectives</a:t>
            </a:r>
            <a:r>
              <a:rPr lang="it-IT" sz="2400" dirty="0">
                <a:solidFill>
                  <a:srgbClr val="595959"/>
                </a:solidFill>
                <a:latin typeface="Arial" panose="020B0604020202020204" pitchFamily="34" charset="0"/>
                <a:cs typeface="Times New Roman" panose="02020603050405020304" pitchFamily="18" charset="0"/>
              </a:rPr>
              <a:t> and actions of the project </a:t>
            </a:r>
            <a:r>
              <a:rPr lang="it-IT" sz="2400" dirty="0" err="1">
                <a:solidFill>
                  <a:srgbClr val="595959"/>
                </a:solidFill>
                <a:latin typeface="Arial" panose="020B0604020202020204" pitchFamily="34" charset="0"/>
                <a:cs typeface="Times New Roman" panose="02020603050405020304" pitchFamily="18" charset="0"/>
              </a:rPr>
              <a:t>still</a:t>
            </a:r>
            <a:r>
              <a:rPr lang="it-IT" sz="2400" dirty="0">
                <a:solidFill>
                  <a:srgbClr val="595959"/>
                </a:solidFill>
                <a:latin typeface="Arial" panose="020B0604020202020204" pitchFamily="34" charset="0"/>
                <a:cs typeface="Times New Roman" panose="02020603050405020304" pitchFamily="18" charset="0"/>
              </a:rPr>
              <a:t> in progress for the </a:t>
            </a:r>
            <a:r>
              <a:rPr lang="it-IT" sz="2400" dirty="0" err="1">
                <a:solidFill>
                  <a:srgbClr val="595959"/>
                </a:solidFill>
                <a:latin typeface="Arial" panose="020B0604020202020204" pitchFamily="34" charset="0"/>
                <a:cs typeface="Times New Roman" panose="02020603050405020304" pitchFamily="18" charset="0"/>
              </a:rPr>
              <a:t>implementation</a:t>
            </a:r>
            <a:r>
              <a:rPr lang="it-IT" sz="2400" dirty="0">
                <a:solidFill>
                  <a:srgbClr val="595959"/>
                </a:solidFill>
                <a:latin typeface="Arial" panose="020B0604020202020204" pitchFamily="34" charset="0"/>
                <a:cs typeface="Times New Roman" panose="02020603050405020304" pitchFamily="18" charset="0"/>
              </a:rPr>
              <a:t> of the </a:t>
            </a:r>
            <a:r>
              <a:rPr lang="it-IT" sz="2400" dirty="0" err="1">
                <a:solidFill>
                  <a:srgbClr val="595959"/>
                </a:solidFill>
                <a:latin typeface="Arial" panose="020B0604020202020204" pitchFamily="34" charset="0"/>
                <a:cs typeface="Times New Roman" panose="02020603050405020304" pitchFamily="18" charset="0"/>
              </a:rPr>
              <a:t>European</a:t>
            </a:r>
            <a:r>
              <a:rPr lang="it-IT" sz="2400" dirty="0">
                <a:solidFill>
                  <a:srgbClr val="595959"/>
                </a:solidFill>
                <a:latin typeface="Arial" panose="020B0604020202020204" pitchFamily="34" charset="0"/>
                <a:cs typeface="Times New Roman" panose="02020603050405020304" pitchFamily="18" charset="0"/>
              </a:rPr>
              <a:t> Agenda for </a:t>
            </a:r>
            <a:r>
              <a:rPr lang="it-IT" sz="2400" dirty="0" err="1">
                <a:solidFill>
                  <a:srgbClr val="595959"/>
                </a:solidFill>
                <a:latin typeface="Arial" panose="020B0604020202020204" pitchFamily="34" charset="0"/>
                <a:cs typeface="Times New Roman" panose="02020603050405020304" pitchFamily="18" charset="0"/>
              </a:rPr>
              <a:t>Adult</a:t>
            </a:r>
            <a:r>
              <a:rPr lang="it-IT" sz="2400" dirty="0">
                <a:solidFill>
                  <a:srgbClr val="595959"/>
                </a:solidFill>
                <a:latin typeface="Arial" panose="020B0604020202020204" pitchFamily="34" charset="0"/>
                <a:cs typeface="Times New Roman" panose="02020603050405020304" pitchFamily="18" charset="0"/>
              </a:rPr>
              <a:t> Learning 2020-2021), </a:t>
            </a:r>
            <a:r>
              <a:rPr lang="it-IT" sz="2400" dirty="0" err="1">
                <a:solidFill>
                  <a:srgbClr val="595959"/>
                </a:solidFill>
                <a:latin typeface="Arial" panose="020B0604020202020204" pitchFamily="34" charset="0"/>
                <a:cs typeface="Times New Roman" panose="02020603050405020304" pitchFamily="18" charset="0"/>
              </a:rPr>
              <a:t>highlighted</a:t>
            </a:r>
            <a:r>
              <a:rPr lang="it-IT" sz="2400" dirty="0">
                <a:solidFill>
                  <a:srgbClr val="595959"/>
                </a:solidFill>
                <a:latin typeface="Arial" panose="020B0604020202020204" pitchFamily="34" charset="0"/>
                <a:cs typeface="Times New Roman" panose="02020603050405020304" pitchFamily="18" charset="0"/>
              </a:rPr>
              <a:t> the </a:t>
            </a:r>
            <a:r>
              <a:rPr lang="it-IT" sz="2400" dirty="0" err="1">
                <a:solidFill>
                  <a:srgbClr val="595959"/>
                </a:solidFill>
                <a:latin typeface="Arial" panose="020B0604020202020204" pitchFamily="34" charset="0"/>
                <a:cs typeface="Times New Roman" panose="02020603050405020304" pitchFamily="18" charset="0"/>
              </a:rPr>
              <a:t>need</a:t>
            </a:r>
            <a:r>
              <a:rPr lang="it-IT" sz="2400" dirty="0">
                <a:solidFill>
                  <a:srgbClr val="595959"/>
                </a:solidFill>
                <a:latin typeface="Arial" panose="020B0604020202020204" pitchFamily="34" charset="0"/>
                <a:cs typeface="Times New Roman" panose="02020603050405020304" pitchFamily="18" charset="0"/>
              </a:rPr>
              <a:t> to put support to national </a:t>
            </a:r>
            <a:r>
              <a:rPr lang="it-IT" sz="2400" dirty="0" err="1">
                <a:solidFill>
                  <a:srgbClr val="595959"/>
                </a:solidFill>
                <a:latin typeface="Arial" panose="020B0604020202020204" pitchFamily="34" charset="0"/>
                <a:cs typeface="Times New Roman" panose="02020603050405020304" pitchFamily="18" charset="0"/>
              </a:rPr>
              <a:t>administrations</a:t>
            </a:r>
            <a:r>
              <a:rPr lang="it-IT" sz="2400" dirty="0">
                <a:solidFill>
                  <a:srgbClr val="595959"/>
                </a:solidFill>
                <a:latin typeface="Arial" panose="020B0604020202020204" pitchFamily="34" charset="0"/>
                <a:cs typeface="Times New Roman" panose="02020603050405020304" pitchFamily="18" charset="0"/>
              </a:rPr>
              <a:t> </a:t>
            </a:r>
            <a:r>
              <a:rPr lang="it-IT" sz="2400" dirty="0" err="1">
                <a:solidFill>
                  <a:srgbClr val="595959"/>
                </a:solidFill>
                <a:latin typeface="Arial" panose="020B0604020202020204" pitchFamily="34" charset="0"/>
                <a:cs typeface="Times New Roman" panose="02020603050405020304" pitchFamily="18" charset="0"/>
              </a:rPr>
              <a:t>at</a:t>
            </a:r>
            <a:r>
              <a:rPr lang="it-IT" sz="2400" dirty="0">
                <a:solidFill>
                  <a:srgbClr val="595959"/>
                </a:solidFill>
                <a:latin typeface="Arial" panose="020B0604020202020204" pitchFamily="34" charset="0"/>
                <a:cs typeface="Times New Roman" panose="02020603050405020304" pitchFamily="18" charset="0"/>
              </a:rPr>
              <a:t> the </a:t>
            </a:r>
            <a:r>
              <a:rPr lang="it-IT" sz="2400" dirty="0" err="1">
                <a:solidFill>
                  <a:srgbClr val="595959"/>
                </a:solidFill>
                <a:latin typeface="Arial" panose="020B0604020202020204" pitchFamily="34" charset="0"/>
                <a:cs typeface="Times New Roman" panose="02020603050405020304" pitchFamily="18" charset="0"/>
              </a:rPr>
              <a:t>heart</a:t>
            </a:r>
            <a:r>
              <a:rPr lang="it-IT" sz="2400" dirty="0">
                <a:solidFill>
                  <a:srgbClr val="595959"/>
                </a:solidFill>
                <a:latin typeface="Arial" panose="020B0604020202020204" pitchFamily="34" charset="0"/>
                <a:cs typeface="Times New Roman" panose="02020603050405020304" pitchFamily="18" charset="0"/>
              </a:rPr>
              <a:t> of the project in the </a:t>
            </a:r>
            <a:r>
              <a:rPr lang="it-IT" sz="2400" dirty="0" err="1">
                <a:solidFill>
                  <a:srgbClr val="595959"/>
                </a:solidFill>
                <a:latin typeface="Arial" panose="020B0604020202020204" pitchFamily="34" charset="0"/>
                <a:cs typeface="Times New Roman" panose="02020603050405020304" pitchFamily="18" charset="0"/>
              </a:rPr>
              <a:t>implementation</a:t>
            </a:r>
            <a:r>
              <a:rPr lang="it-IT" sz="2400" dirty="0">
                <a:solidFill>
                  <a:srgbClr val="595959"/>
                </a:solidFill>
                <a:latin typeface="Arial" panose="020B0604020202020204" pitchFamily="34" charset="0"/>
                <a:cs typeface="Times New Roman" panose="02020603050405020304" pitchFamily="18" charset="0"/>
              </a:rPr>
              <a:t> of the </a:t>
            </a:r>
            <a:r>
              <a:rPr lang="it-IT" sz="2400" dirty="0" err="1">
                <a:solidFill>
                  <a:srgbClr val="595959"/>
                </a:solidFill>
                <a:latin typeface="Arial" panose="020B0604020202020204" pitchFamily="34" charset="0"/>
                <a:cs typeface="Times New Roman" panose="02020603050405020304" pitchFamily="18" charset="0"/>
              </a:rPr>
              <a:t>main</a:t>
            </a:r>
            <a:r>
              <a:rPr lang="it-IT" sz="2400" dirty="0">
                <a:solidFill>
                  <a:srgbClr val="595959"/>
                </a:solidFill>
                <a:latin typeface="Arial" panose="020B0604020202020204" pitchFamily="34" charset="0"/>
                <a:cs typeface="Times New Roman" panose="02020603050405020304" pitchFamily="18" charset="0"/>
              </a:rPr>
              <a:t> actions of the Skills Agenda.  </a:t>
            </a:r>
          </a:p>
          <a:p>
            <a:pPr algn="ctr">
              <a:lnSpc>
                <a:spcPts val="4260"/>
              </a:lnSpc>
            </a:pP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It</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is</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these</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institutional</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stakeholders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who</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will</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be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called</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upon</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in the short and medium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term</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to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respond</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effectively</a:t>
            </a:r>
            <a:r>
              <a:rPr lang="it-IT" sz="24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b="1" u="sng"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to </a:t>
            </a:r>
            <a:r>
              <a:rPr lang="it-IT" sz="2400" b="1" u="sng"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five</a:t>
            </a:r>
            <a:r>
              <a:rPr lang="it-IT" sz="2400" b="1" u="sng"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400" b="1" u="sng"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different</a:t>
            </a:r>
            <a:r>
              <a:rPr lang="it-IT" sz="2400" b="1" u="sng"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challenges</a:t>
            </a:r>
            <a:endParaRPr lang="it-IT" sz="2400" b="1" u="sng" dirty="0">
              <a:solidFill>
                <a:srgbClr val="E01E2C"/>
              </a:solidFill>
              <a:ea typeface="Helvetica Neue LT Std 57 Condensed" charset="0"/>
              <a:cs typeface="Helvetica Neue LT Std 57 Condensed" charset="0"/>
            </a:endParaRPr>
          </a:p>
        </p:txBody>
      </p:sp>
    </p:spTree>
    <p:extLst>
      <p:ext uri="{BB962C8B-B14F-4D97-AF65-F5344CB8AC3E}">
        <p14:creationId xmlns:p14="http://schemas.microsoft.com/office/powerpoint/2010/main" val="47562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581891"/>
            <a:ext cx="1296785" cy="490451"/>
          </a:xfrm>
          <a:prstGeom prst="rect">
            <a:avLst/>
          </a:prstGeom>
          <a:solidFill>
            <a:srgbClr val="009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261257" y="1165003"/>
            <a:ext cx="10781881" cy="5581015"/>
          </a:xfrm>
          <a:prstGeom prst="rect">
            <a:avLst/>
          </a:prstGeom>
          <a:noFill/>
        </p:spPr>
        <p:txBody>
          <a:bodyPr wrap="square" rtlCol="0">
            <a:spAutoFit/>
          </a:bodyPr>
          <a:lstStyle/>
          <a:p>
            <a:pPr marL="342900" marR="2540" lvl="0" indent="-342900" algn="just">
              <a:spcAft>
                <a:spcPts val="1000"/>
              </a:spcAft>
              <a:buSzPts val="1100"/>
              <a:buFont typeface="Arial Narrow" panose="020B0606020202030204" pitchFamily="34" charset="0"/>
              <a:buChar char="−"/>
            </a:pPr>
            <a:r>
              <a:rPr lang="it-IT" sz="23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the first</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concerns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ability</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to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ensure</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that</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multi-</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actor</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and multi-</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level</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governance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that</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intervenes</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in learning in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adulthood</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can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finally</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prove to be a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strength</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not</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an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obstacle</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to the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fluidity</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decision</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-making and the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implementation</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defined</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policies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country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now</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equipped</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with a strategy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defined</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in a National Plan for the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development</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the skills of the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adult</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population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 strategy with multi-</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year</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scope and duration - and in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which</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some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priorities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for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intervention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have</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been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identified</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be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considered</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for the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three-year</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period</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2021-2023. </a:t>
            </a:r>
          </a:p>
          <a:p>
            <a:pPr marL="342900" marR="2540" lvl="0" indent="-342900" algn="just">
              <a:spcAft>
                <a:spcPts val="1000"/>
              </a:spcAft>
              <a:buSzPts val="1100"/>
              <a:buFont typeface="Arial Narrow" panose="020B0606020202030204" pitchFamily="34" charset="0"/>
              <a:buChar char="−"/>
            </a:pPr>
            <a:r>
              <a:rPr lang="it-IT" sz="23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the second</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the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need</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to concentrate investments,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resources</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above</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all</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intelligences</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and skills to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achieve</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objectives</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set out in the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European</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Skills Agenda    for 2025 and in the Action Plan on the Pillar of Social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Rights</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by 2030</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This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means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involving</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all</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stakeholders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coordinating</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their</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investments in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areas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such</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motivation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outreach</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guidance</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validation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path</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customization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and Labour Market Intelligence;</a:t>
            </a:r>
          </a:p>
          <a:p>
            <a:pPr marL="342900" marR="2540" lvl="0" indent="-342900" algn="just">
              <a:spcAft>
                <a:spcPts val="1000"/>
              </a:spcAft>
              <a:buSzPts val="1100"/>
              <a:buFont typeface="Arial Narrow" panose="020B0606020202030204" pitchFamily="34" charset="0"/>
              <a:buChar char="−"/>
            </a:pPr>
            <a:endPar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FBFAE4DF-358D-D64C-9A00-FD7F53C5E122}"/>
              </a:ext>
            </a:extLst>
          </p:cNvPr>
          <p:cNvPicPr>
            <a:picLocks noChangeAspect="1"/>
          </p:cNvPicPr>
          <p:nvPr/>
        </p:nvPicPr>
        <p:blipFill>
          <a:blip r:embed="rId2"/>
          <a:stretch>
            <a:fillRect/>
          </a:stretch>
        </p:blipFill>
        <p:spPr>
          <a:xfrm>
            <a:off x="10673543" y="5909822"/>
            <a:ext cx="1135248" cy="497642"/>
          </a:xfrm>
          <a:prstGeom prst="rect">
            <a:avLst/>
          </a:prstGeom>
        </p:spPr>
      </p:pic>
    </p:spTree>
    <p:extLst>
      <p:ext uri="{BB962C8B-B14F-4D97-AF65-F5344CB8AC3E}">
        <p14:creationId xmlns:p14="http://schemas.microsoft.com/office/powerpoint/2010/main" val="168362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315707"/>
            <a:ext cx="1296785" cy="490451"/>
          </a:xfrm>
          <a:prstGeom prst="rect">
            <a:avLst/>
          </a:prstGeom>
          <a:solidFill>
            <a:srgbClr val="009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261254" y="993050"/>
            <a:ext cx="11455121" cy="5304016"/>
          </a:xfrm>
          <a:prstGeom prst="rect">
            <a:avLst/>
          </a:prstGeom>
          <a:noFill/>
        </p:spPr>
        <p:txBody>
          <a:bodyPr wrap="square" rtlCol="0">
            <a:spAutoFit/>
          </a:bodyPr>
          <a:lstStyle/>
          <a:p>
            <a:pPr marL="342900" lvl="0" indent="-342900" algn="just">
              <a:spcAft>
                <a:spcPts val="1000"/>
              </a:spcAft>
              <a:buSzPts val="1100"/>
              <a:buFont typeface="Arial Narrow" panose="020B0606020202030204" pitchFamily="34" charset="0"/>
              <a:buChar char="−"/>
            </a:pPr>
            <a:r>
              <a:rPr lang="en-GB" sz="23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the third</a:t>
            </a:r>
            <a:r>
              <a:rPr lang="en-GB" sz="23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concerns the ability to make </a:t>
            </a:r>
            <a:r>
              <a:rPr lang="en-GB" sz="2300" b="1" dirty="0">
                <a:solidFill>
                  <a:srgbClr val="E01E2C"/>
                </a:solidFill>
                <a:effectLst/>
                <a:latin typeface="Arial" panose="020B0604020202020204" pitchFamily="34" charset="0"/>
                <a:ea typeface="Times New Roman" panose="02020603050405020304" pitchFamily="18" charset="0"/>
                <a:cs typeface="Arial" panose="020B0604020202020204" pitchFamily="34" charset="0"/>
              </a:rPr>
              <a:t>the best use of all the new financial support instruments,</a:t>
            </a:r>
            <a:r>
              <a:rPr lang="en-GB" sz="23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which require not only careful planning to avoid dispersion or redundancy, but above all, careful monitoring and monitoring to avoid their dispersion or reduce their ability to contribute to problem solving and responding to citizens' needs;</a:t>
            </a:r>
            <a:endPar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SzPts val="1100"/>
              <a:buFont typeface="Arial Narrow" panose="020B0606020202030204" pitchFamily="34" charset="0"/>
              <a:buChar char="−"/>
            </a:pPr>
            <a:r>
              <a:rPr lang="it-IT" sz="23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the </a:t>
            </a:r>
            <a:r>
              <a:rPr lang="it-IT" sz="2300" b="1"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fourth</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concerns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assurance</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that</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objectives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messages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the VET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Recommendation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those</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the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Osnabruck</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Declaration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are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fully</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taken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into</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account,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concretely</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declining</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them</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in the National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Implementation</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Plan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expected</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in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May</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Aft>
                <a:spcPts val="1000"/>
              </a:spcAft>
              <a:buSzPts val="1100"/>
              <a:buFont typeface="Arial Narrow" panose="020B0606020202030204" pitchFamily="34" charset="0"/>
              <a:buChar char="−"/>
            </a:pPr>
            <a:r>
              <a:rPr lang="it-IT" sz="23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the </a:t>
            </a:r>
            <a:r>
              <a:rPr lang="it-IT" sz="2300" b="1"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fifth</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no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less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important</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concerns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ability</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to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increase</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mastery</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of Skills for life (in line with Action 8 of the Skills Agenda) by low-</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skilled</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adults</a:t>
            </a:r>
            <a:r>
              <a:rPr lang="it-IT" sz="23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Specifically</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it</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will</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be a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matter</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developing</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skills audit systems,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personalized</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educational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paths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identification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validation</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skills systems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built</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ad hoc to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enhance</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mastery</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this</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3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type</a:t>
            </a:r>
            <a:r>
              <a:rPr lang="it-IT" sz="23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skills.</a:t>
            </a:r>
          </a:p>
        </p:txBody>
      </p:sp>
      <p:pic>
        <p:nvPicPr>
          <p:cNvPr id="7" name="Immagine 6">
            <a:extLst>
              <a:ext uri="{FF2B5EF4-FFF2-40B4-BE49-F238E27FC236}">
                <a16:creationId xmlns:a16="http://schemas.microsoft.com/office/drawing/2014/main" id="{FBFAE4DF-358D-D64C-9A00-FD7F53C5E122}"/>
              </a:ext>
            </a:extLst>
          </p:cNvPr>
          <p:cNvPicPr>
            <a:picLocks noChangeAspect="1"/>
          </p:cNvPicPr>
          <p:nvPr/>
        </p:nvPicPr>
        <p:blipFill>
          <a:blip r:embed="rId2"/>
          <a:stretch>
            <a:fillRect/>
          </a:stretch>
        </p:blipFill>
        <p:spPr>
          <a:xfrm>
            <a:off x="10673543" y="5909822"/>
            <a:ext cx="1135248" cy="497642"/>
          </a:xfrm>
          <a:prstGeom prst="rect">
            <a:avLst/>
          </a:prstGeom>
        </p:spPr>
      </p:pic>
    </p:spTree>
    <p:extLst>
      <p:ext uri="{BB962C8B-B14F-4D97-AF65-F5344CB8AC3E}">
        <p14:creationId xmlns:p14="http://schemas.microsoft.com/office/powerpoint/2010/main" val="256220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581891"/>
            <a:ext cx="1296785" cy="490451"/>
          </a:xfrm>
          <a:prstGeom prst="rect">
            <a:avLst/>
          </a:prstGeom>
          <a:solidFill>
            <a:srgbClr val="009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82880" y="1193181"/>
            <a:ext cx="11483255" cy="4965462"/>
          </a:xfrm>
          <a:prstGeom prst="rect">
            <a:avLst/>
          </a:prstGeom>
          <a:noFill/>
        </p:spPr>
        <p:txBody>
          <a:bodyPr wrap="square" rtlCol="0">
            <a:spAutoFit/>
          </a:bodyPr>
          <a:lstStyle/>
          <a:p>
            <a:pPr algn="just">
              <a:spcAft>
                <a:spcPts val="1000"/>
              </a:spcAft>
            </a:pP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summary</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project action of the national coordinator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respecting</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his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role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taking</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into</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account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possible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scope for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intervention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provides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for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intervention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a:t>
            </a:r>
          </a:p>
          <a:p>
            <a:pPr marL="342900" lvl="0" indent="-342900" algn="just">
              <a:spcAft>
                <a:spcPts val="1000"/>
              </a:spcAft>
              <a:buFont typeface="Wingdings" panose="05000000000000000000" pitchFamily="2" charset="2"/>
              <a:buChar char=""/>
            </a:pPr>
            <a:r>
              <a:rPr lang="en-GB" sz="20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w</a:t>
            </a:r>
            <a:r>
              <a:rPr lang="it-IT" sz="2000" b="1"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ith</a:t>
            </a:r>
            <a:r>
              <a:rPr lang="it-IT" sz="20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b="1"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respect</a:t>
            </a:r>
            <a:r>
              <a:rPr lang="it-IT" sz="20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the first </a:t>
            </a:r>
            <a:r>
              <a:rPr lang="it-IT" sz="2000" b="1"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four</a:t>
            </a:r>
            <a:r>
              <a:rPr lang="it-IT" sz="2000" b="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challenges, WP1 and wp2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decline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cooperation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activities with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Ministry</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Labour </a:t>
            </a:r>
            <a:r>
              <a:rPr lang="it-IT" sz="2000" i="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in primis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but</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which</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also</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involve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Ministry</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Education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Regions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precisely</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intended</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facilitate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dialogue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between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these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Actors and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its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expansion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towards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other</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non-</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institutional</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stakeholders. In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addition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this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action,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there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one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that</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allows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on the one hand</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cooperate in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drafting</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the NIP; </a:t>
            </a:r>
            <a:r>
              <a:rPr lang="it-IT" sz="20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on the </a:t>
            </a:r>
            <a:r>
              <a:rPr lang="it-IT" sz="2000" b="1" dirty="0" err="1">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other</a:t>
            </a:r>
            <a:r>
              <a:rPr lang="it-IT" sz="2000" b="1" dirty="0">
                <a:solidFill>
                  <a:srgbClr val="E01E2C"/>
                </a:solidFill>
                <a:effectLst/>
                <a:latin typeface="Arial" panose="020B0604020202020204" pitchFamily="34" charset="0"/>
                <a:ea typeface="Times New Roman" panose="02020603050405020304" pitchFamily="18" charset="0"/>
                <a:cs typeface="Times New Roman" panose="02020603050405020304" pitchFamily="18" charset="0"/>
              </a:rPr>
              <a:t> hand</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monitor - on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basis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field and on-desk surveys -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implementation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the National Plan for the skills of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adult</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population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and, on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other</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hand, to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keep</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under control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process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achieving</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objectives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the Skills Agenda,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well</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level</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implementation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measures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that</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will</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be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provided</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for in the NIP; </a:t>
            </a:r>
          </a:p>
          <a:p>
            <a:pPr marL="342900" lvl="0" indent="-342900" algn="just">
              <a:spcAft>
                <a:spcPts val="1000"/>
              </a:spcAft>
              <a:buFont typeface="Wingdings" panose="05000000000000000000" pitchFamily="2" charset="2"/>
              <a:buChar char=""/>
            </a:pP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for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what</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concern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2000" b="1"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fifth</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challenge, WP3's action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will</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focus on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detection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existing</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training and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education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practices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related</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Skills for Life.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result</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this</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survey,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it</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will</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be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possible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both</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define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intervention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models and to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initiate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awareness-raising</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actions for the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implementation</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20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these</a:t>
            </a:r>
            <a:r>
              <a:rPr lang="it-IT" sz="2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models.</a:t>
            </a:r>
            <a:endParaRPr lang="it-IT" sz="2000" dirty="0">
              <a:solidFill>
                <a:srgbClr val="404140"/>
              </a:solidFill>
              <a:ea typeface="Helvetica Neue LT Std 57 Condensed" charset="0"/>
              <a:cs typeface="Helvetica Neue LT Std 57 Condensed" charset="0"/>
            </a:endParaRPr>
          </a:p>
        </p:txBody>
      </p:sp>
      <p:pic>
        <p:nvPicPr>
          <p:cNvPr id="7" name="Immagine 6">
            <a:extLst>
              <a:ext uri="{FF2B5EF4-FFF2-40B4-BE49-F238E27FC236}">
                <a16:creationId xmlns:a16="http://schemas.microsoft.com/office/drawing/2014/main" id="{FBFAE4DF-358D-D64C-9A00-FD7F53C5E122}"/>
              </a:ext>
            </a:extLst>
          </p:cNvPr>
          <p:cNvPicPr>
            <a:picLocks noChangeAspect="1"/>
          </p:cNvPicPr>
          <p:nvPr/>
        </p:nvPicPr>
        <p:blipFill>
          <a:blip r:embed="rId2"/>
          <a:stretch>
            <a:fillRect/>
          </a:stretch>
        </p:blipFill>
        <p:spPr>
          <a:xfrm>
            <a:off x="10673543" y="5909822"/>
            <a:ext cx="1135248" cy="497642"/>
          </a:xfrm>
          <a:prstGeom prst="rect">
            <a:avLst/>
          </a:prstGeom>
        </p:spPr>
      </p:pic>
    </p:spTree>
    <p:extLst>
      <p:ext uri="{BB962C8B-B14F-4D97-AF65-F5344CB8AC3E}">
        <p14:creationId xmlns:p14="http://schemas.microsoft.com/office/powerpoint/2010/main" val="315830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8050" y="336665"/>
            <a:ext cx="3042458" cy="490451"/>
          </a:xfrm>
          <a:prstGeom prst="rect">
            <a:avLst/>
          </a:prstGeom>
          <a:solidFill>
            <a:srgbClr val="E0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E01E2C"/>
              </a:solidFill>
            </a:endParaRPr>
          </a:p>
        </p:txBody>
      </p:sp>
      <p:sp>
        <p:nvSpPr>
          <p:cNvPr id="5" name="CasellaDiTesto 4"/>
          <p:cNvSpPr txBox="1"/>
          <p:nvPr/>
        </p:nvSpPr>
        <p:spPr>
          <a:xfrm>
            <a:off x="48050" y="258724"/>
            <a:ext cx="2909455" cy="646331"/>
          </a:xfrm>
          <a:prstGeom prst="rect">
            <a:avLst/>
          </a:prstGeom>
          <a:noFill/>
        </p:spPr>
        <p:txBody>
          <a:bodyPr wrap="square" rtlCol="0" anchor="ctr">
            <a:spAutoFit/>
          </a:bodyPr>
          <a:lstStyle/>
          <a:p>
            <a:pPr algn="ctr"/>
            <a:r>
              <a:rPr lang="it-IT" sz="3600" b="1" dirty="0" err="1">
                <a:solidFill>
                  <a:schemeClr val="bg1"/>
                </a:solidFill>
                <a:latin typeface="Inapp" charset="0"/>
                <a:ea typeface="Inapp" charset="0"/>
                <a:cs typeface="Inapp" charset="0"/>
              </a:rPr>
              <a:t>objectives</a:t>
            </a:r>
            <a:endParaRPr lang="it-IT" sz="3600" b="1" dirty="0">
              <a:solidFill>
                <a:schemeClr val="bg1"/>
              </a:solidFill>
              <a:latin typeface="Inapp" charset="0"/>
              <a:ea typeface="Inapp" charset="0"/>
              <a:cs typeface="Inapp" charset="0"/>
            </a:endParaRPr>
          </a:p>
        </p:txBody>
      </p:sp>
      <p:cxnSp>
        <p:nvCxnSpPr>
          <p:cNvPr id="13" name="Connettore 1 12"/>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83209" y="1026038"/>
            <a:ext cx="11313072" cy="4898777"/>
          </a:xfrm>
          <a:prstGeom prst="rect">
            <a:avLst/>
          </a:prstGeom>
          <a:noFill/>
        </p:spPr>
        <p:txBody>
          <a:bodyPr wrap="square" rtlCol="0">
            <a:spAutoFit/>
          </a:bodyPr>
          <a:lstStyle/>
          <a:p>
            <a:pPr algn="just">
              <a:spcAft>
                <a:spcPts val="1000"/>
              </a:spcAft>
            </a:pP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The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fact</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sheets</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and brief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context</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analysis</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presented</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above</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are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functional</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justify</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need</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to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intervene</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with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this</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project </a:t>
            </a:r>
            <a:r>
              <a:rPr lang="it-IT" sz="1800" i="1" u="sng"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at</a:t>
            </a:r>
            <a:r>
              <a:rPr lang="it-IT" sz="1800" i="1" u="sng"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i="1" u="sng"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systemic</a:t>
            </a:r>
            <a:r>
              <a:rPr lang="it-IT" sz="1800" i="1" u="sng"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i="1" u="sng"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level</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on the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problems</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specifically</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encountered</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by a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substantial</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part of the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Italian</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adult</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dirty="0" err="1">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population</a:t>
            </a:r>
            <a:r>
              <a:rPr lang="it-IT" sz="18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While</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issue</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of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functional</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illiteracy</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affects</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all</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Member</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States, in Italy the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phenomenon</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takes on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extremely</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critical</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proportions</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that</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the pandemic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crisis</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has</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further</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aggravated</a:t>
            </a:r>
            <a:r>
              <a:rPr lang="it-IT"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just"/>
            <a:r>
              <a:rPr lang="en-GB" sz="1800" dirty="0">
                <a:effectLst/>
                <a:latin typeface="Arial" panose="020B0604020202020204" pitchFamily="34" charset="0"/>
                <a:ea typeface="Times New Roman" panose="02020603050405020304" pitchFamily="18" charset="0"/>
              </a:rPr>
              <a:t>Low skills constitute </a:t>
            </a:r>
            <a:r>
              <a:rPr lang="en-GB" sz="1800" dirty="0">
                <a:solidFill>
                  <a:srgbClr val="FF0000"/>
                </a:solidFill>
                <a:effectLst/>
                <a:latin typeface="Arial" panose="020B0604020202020204" pitchFamily="34" charset="0"/>
                <a:ea typeface="Times New Roman" panose="02020603050405020304" pitchFamily="18" charset="0"/>
              </a:rPr>
              <a:t>not only an obstacle to employment, but also a limit to full participation in society</a:t>
            </a:r>
            <a:r>
              <a:rPr lang="en-GB" dirty="0">
                <a:solidFill>
                  <a:srgbClr val="FF0000"/>
                </a:solidFill>
                <a:latin typeface="Arial" panose="020B0604020202020204" pitchFamily="34" charset="0"/>
                <a:ea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 </a:t>
            </a:r>
          </a:p>
          <a:p>
            <a:pPr algn="just"/>
            <a:endParaRPr lang="en-GB" dirty="0">
              <a:latin typeface="Arial" panose="020B0604020202020204" pitchFamily="34" charset="0"/>
              <a:ea typeface="Times New Roman" panose="02020603050405020304" pitchFamily="18" charset="0"/>
            </a:endParaRPr>
          </a:p>
          <a:p>
            <a:pPr algn="just"/>
            <a:r>
              <a:rPr lang="en-GB" sz="1800" dirty="0">
                <a:solidFill>
                  <a:srgbClr val="FF0000"/>
                </a:solidFill>
                <a:effectLst/>
                <a:latin typeface="Arial" panose="020B0604020202020204" pitchFamily="34" charset="0"/>
                <a:ea typeface="Times New Roman" panose="02020603050405020304" pitchFamily="18" charset="0"/>
              </a:rPr>
              <a:t>In Italy, low-skilled adults in literacy represent 27.9% of the adult population (16-65 years) </a:t>
            </a:r>
            <a:r>
              <a:rPr lang="en-GB" sz="1800" dirty="0">
                <a:effectLst/>
                <a:latin typeface="Arial" panose="020B0604020202020204" pitchFamily="34" charset="0"/>
                <a:ea typeface="Times New Roman" panose="02020603050405020304" pitchFamily="18" charset="0"/>
              </a:rPr>
              <a:t>and do not belong to a specific target of the population but correspond to individuals with different characteristics. </a:t>
            </a:r>
          </a:p>
          <a:p>
            <a:pPr marL="1436688" algn="just"/>
            <a:endParaRPr lang="en-GB" sz="1400" i="1" dirty="0">
              <a:effectLst/>
              <a:latin typeface="Arial" panose="020B0604020202020204" pitchFamily="34" charset="0"/>
              <a:ea typeface="Times New Roman" panose="02020603050405020304" pitchFamily="18" charset="0"/>
            </a:endParaRPr>
          </a:p>
          <a:p>
            <a:pPr marL="1436688" algn="just"/>
            <a:r>
              <a:rPr lang="en-GB" sz="1400" i="1" dirty="0">
                <a:effectLst/>
                <a:latin typeface="Arial" panose="020B0604020202020204" pitchFamily="34" charset="0"/>
                <a:ea typeface="Times New Roman" panose="02020603050405020304" pitchFamily="18" charset="0"/>
              </a:rPr>
              <a:t>Still based on the latest available PIAAC survey, it is estimated that the percentage of low-skilled adults aged between 29 and 64 is approximately 84% of the total low-skilled adults.</a:t>
            </a:r>
            <a:r>
              <a:rPr lang="en-GB" sz="1400" dirty="0">
                <a:effectLst/>
                <a:latin typeface="Arial" panose="020B0604020202020204" pitchFamily="34" charset="0"/>
                <a:ea typeface="Times New Roman" panose="02020603050405020304" pitchFamily="18" charset="0"/>
              </a:rPr>
              <a:t> </a:t>
            </a:r>
          </a:p>
          <a:p>
            <a:pPr algn="just"/>
            <a:r>
              <a:rPr lang="en-GB" sz="1800" dirty="0">
                <a:solidFill>
                  <a:srgbClr val="FF0000"/>
                </a:solidFill>
                <a:effectLst/>
                <a:latin typeface="Arial" panose="020B0604020202020204" pitchFamily="34" charset="0"/>
                <a:ea typeface="Times New Roman" panose="02020603050405020304" pitchFamily="18" charset="0"/>
              </a:rPr>
              <a:t>Low-skilled individuals tend to be concentrated in the older age groups </a:t>
            </a:r>
            <a:r>
              <a:rPr lang="en-GB" sz="1800" dirty="0">
                <a:effectLst/>
                <a:latin typeface="Arial" panose="020B0604020202020204" pitchFamily="34" charset="0"/>
                <a:ea typeface="Times New Roman" panose="02020603050405020304" pitchFamily="18" charset="0"/>
              </a:rPr>
              <a:t>(31.8% are between 55 and 65 years of age. </a:t>
            </a:r>
          </a:p>
          <a:p>
            <a:pPr marL="1436688" algn="just"/>
            <a:r>
              <a:rPr lang="en-US" sz="1400" i="1" dirty="0">
                <a:effectLst/>
                <a:latin typeface="Arial" panose="020B0604020202020204" pitchFamily="34" charset="0"/>
                <a:ea typeface="Times New Roman" panose="02020603050405020304" pitchFamily="18" charset="0"/>
              </a:rPr>
              <a:t>Moreover, percentage of low skilled found among young people are significant: </a:t>
            </a:r>
            <a:r>
              <a:rPr lang="en-GB" sz="1400" i="1" dirty="0">
                <a:effectLst/>
                <a:latin typeface="Arial" panose="020B0604020202020204" pitchFamily="34" charset="0"/>
                <a:ea typeface="Times New Roman" panose="02020603050405020304" pitchFamily="18" charset="0"/>
              </a:rPr>
              <a:t>9,6% of low skilled are between 16 and 24 years old and almost 15% are between 25 and 34 years old. </a:t>
            </a:r>
          </a:p>
          <a:p>
            <a:pPr algn="just"/>
            <a:endParaRPr lang="en-GB" sz="1800" dirty="0">
              <a:effectLst/>
              <a:latin typeface="Arial" panose="020B0604020202020204" pitchFamily="34"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rPr>
              <a:t>Regarding socio-demographic characteristics, </a:t>
            </a:r>
            <a:r>
              <a:rPr lang="en-GB" sz="1800" dirty="0">
                <a:solidFill>
                  <a:srgbClr val="FF0000"/>
                </a:solidFill>
                <a:effectLst/>
                <a:latin typeface="Arial" panose="020B0604020202020204" pitchFamily="34" charset="0"/>
                <a:ea typeface="Times New Roman" panose="02020603050405020304" pitchFamily="18" charset="0"/>
              </a:rPr>
              <a:t>the gender difference between low-skilled citizens is about 5 percentage points: </a:t>
            </a:r>
            <a:r>
              <a:rPr lang="en-GB" sz="1800" dirty="0">
                <a:effectLst/>
                <a:latin typeface="Arial" panose="020B0604020202020204" pitchFamily="34" charset="0"/>
                <a:ea typeface="Times New Roman" panose="02020603050405020304" pitchFamily="18" charset="0"/>
              </a:rPr>
              <a:t>52.6% are men, 47.4% are women. </a:t>
            </a:r>
            <a:endParaRPr lang="it-IT" sz="2800" dirty="0">
              <a:solidFill>
                <a:srgbClr val="404140"/>
              </a:solidFill>
              <a:ea typeface="Helvetica Neue LT Std 57 Condensed" charset="0"/>
              <a:cs typeface="Helvetica Neue LT Std 57 Condensed" charset="0"/>
            </a:endParaRPr>
          </a:p>
        </p:txBody>
      </p:sp>
      <p:pic>
        <p:nvPicPr>
          <p:cNvPr id="9" name="Immagine 8">
            <a:extLst>
              <a:ext uri="{FF2B5EF4-FFF2-40B4-BE49-F238E27FC236}">
                <a16:creationId xmlns:a16="http://schemas.microsoft.com/office/drawing/2014/main" id="{5D730973-FFA7-7D45-9401-759DF9339720}"/>
              </a:ext>
            </a:extLst>
          </p:cNvPr>
          <p:cNvPicPr>
            <a:picLocks noChangeAspect="1"/>
          </p:cNvPicPr>
          <p:nvPr/>
        </p:nvPicPr>
        <p:blipFill>
          <a:blip r:embed="rId2"/>
          <a:stretch>
            <a:fillRect/>
          </a:stretch>
        </p:blipFill>
        <p:spPr>
          <a:xfrm>
            <a:off x="10673543" y="5909822"/>
            <a:ext cx="1135248" cy="497642"/>
          </a:xfrm>
          <a:prstGeom prst="rect">
            <a:avLst/>
          </a:prstGeom>
        </p:spPr>
      </p:pic>
    </p:spTree>
    <p:extLst>
      <p:ext uri="{BB962C8B-B14F-4D97-AF65-F5344CB8AC3E}">
        <p14:creationId xmlns:p14="http://schemas.microsoft.com/office/powerpoint/2010/main" val="20464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215952"/>
            <a:ext cx="1296785" cy="490451"/>
          </a:xfrm>
          <a:prstGeom prst="rect">
            <a:avLst/>
          </a:prstGeom>
          <a:solidFill>
            <a:srgbClr val="E0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351691" y="904352"/>
            <a:ext cx="11457099" cy="5047536"/>
          </a:xfrm>
          <a:prstGeom prst="rect">
            <a:avLst/>
          </a:prstGeom>
          <a:noFill/>
        </p:spPr>
        <p:txBody>
          <a:bodyPr wrap="square" rtlCol="0">
            <a:spAutoFit/>
          </a:bodyPr>
          <a:lstStyle/>
          <a:p>
            <a:pPr algn="just">
              <a:spcAft>
                <a:spcPts val="1000"/>
              </a:spcAft>
            </a:pPr>
            <a:r>
              <a:rPr lang="en-GB" sz="1600" dirty="0">
                <a:effectLst/>
                <a:latin typeface="Arial" panose="020B0604020202020204" pitchFamily="34" charset="0"/>
                <a:ea typeface="Times New Roman" panose="02020603050405020304" pitchFamily="18" charset="0"/>
              </a:rPr>
              <a:t>If we look at the educational attainment, a variable that is generally the one most correlated with literacy, PIAAC data show that </a:t>
            </a:r>
            <a:r>
              <a:rPr lang="en-GB" sz="1600" dirty="0">
                <a:solidFill>
                  <a:srgbClr val="FF0000"/>
                </a:solidFill>
                <a:effectLst/>
                <a:latin typeface="Arial" panose="020B0604020202020204" pitchFamily="34" charset="0"/>
                <a:ea typeface="Times New Roman" panose="02020603050405020304" pitchFamily="18" charset="0"/>
              </a:rPr>
              <a:t>the large majority (75%) of people with low levels of competence in Italy have a low level of qualification </a:t>
            </a:r>
            <a:r>
              <a:rPr lang="en-GB" sz="1600" dirty="0">
                <a:effectLst/>
                <a:latin typeface="Arial" panose="020B0604020202020204" pitchFamily="34" charset="0"/>
                <a:ea typeface="Times New Roman" panose="02020603050405020304" pitchFamily="18" charset="0"/>
              </a:rPr>
              <a:t>but also that 20.9% of these people have a diploma and 4.1% even a degree. </a:t>
            </a:r>
          </a:p>
          <a:p>
            <a:pPr marL="803275" algn="just">
              <a:spcAft>
                <a:spcPts val="1000"/>
              </a:spcAft>
            </a:pPr>
            <a:r>
              <a:rPr lang="en-GB" sz="1400" dirty="0">
                <a:effectLst/>
                <a:latin typeface="Arial" panose="020B0604020202020204" pitchFamily="34" charset="0"/>
                <a:ea typeface="Times New Roman" panose="02020603050405020304" pitchFamily="18" charset="0"/>
              </a:rPr>
              <a:t>Analysing this target population by educational attainment and age group, we observe of course, the highest share of low skilled people in the older and less educated groups but also a significant percentage of low skilled among young adults who, despite possessing a diploma or higher, are low skilled, a phenomenon that seems to be specific to our country. </a:t>
            </a:r>
            <a:r>
              <a:rPr lang="en-GB" sz="14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This confirms the crucial role of life-long learning and upskilling/reskilling pathways to strengthen skills and/or prevent the deterioration of skills developed in the formal cycle of studies. </a:t>
            </a:r>
            <a:endParaRPr lang="it-IT" sz="16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1000"/>
              </a:spcAft>
            </a:pPr>
            <a:r>
              <a:rPr lang="en-GB" sz="16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As regards the employment conditions of Italian low-skilled adults, it is observed that</a:t>
            </a:r>
            <a:r>
              <a:rPr lang="en-GB"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50.7% are employed. </a:t>
            </a:r>
          </a:p>
          <a:p>
            <a:pPr marL="803275" algn="just">
              <a:spcAft>
                <a:spcPts val="1000"/>
              </a:spcAft>
            </a:pPr>
            <a:r>
              <a:rPr lang="en-GB" sz="14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About 39% of the low-skilled belong to the non-labour force and are in fact made up of retired people and women doing unpaid domestic work. </a:t>
            </a:r>
          </a:p>
          <a:p>
            <a:pPr algn="just">
              <a:spcAft>
                <a:spcPts val="1000"/>
              </a:spcAft>
            </a:pPr>
            <a:r>
              <a:rPr lang="en-GB"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Finally, PIAAC data confirm the low involvement in the training experiences of people who would need it most: the high skilled people who have had access to training exceed 56%, while only 14% of the Italian low skilled people have in any way benefited from training in a reference period of 12 months. </a:t>
            </a:r>
          </a:p>
          <a:p>
            <a:pPr algn="ctr">
              <a:spcAft>
                <a:spcPts val="1000"/>
              </a:spcAft>
            </a:pPr>
            <a:r>
              <a:rPr lang="en-GB" sz="1600" i="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Some projections have estimated that by 2022, the average literacy competence of the population aged 16-65 should have slightly increased, in most of the countries that participated in the first cycle of the Program for the International Adult Skills (PIAAC), and in Italy an average increase of 10 points in the scale is estimated. </a:t>
            </a:r>
            <a:endParaRPr lang="it-IT" i="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it-IT" sz="1400" dirty="0">
              <a:solidFill>
                <a:srgbClr val="404140"/>
              </a:solidFill>
              <a:ea typeface="Helvetica Neue LT Std 57 Condensed" charset="0"/>
              <a:cs typeface="Helvetica Neue LT Std 57 Condensed" charset="0"/>
            </a:endParaRPr>
          </a:p>
        </p:txBody>
      </p:sp>
      <p:pic>
        <p:nvPicPr>
          <p:cNvPr id="7" name="Immagine 6">
            <a:extLst>
              <a:ext uri="{FF2B5EF4-FFF2-40B4-BE49-F238E27FC236}">
                <a16:creationId xmlns:a16="http://schemas.microsoft.com/office/drawing/2014/main" id="{4ADB5D25-A382-E645-AB72-60BE59880A3D}"/>
              </a:ext>
            </a:extLst>
          </p:cNvPr>
          <p:cNvPicPr>
            <a:picLocks noChangeAspect="1"/>
          </p:cNvPicPr>
          <p:nvPr/>
        </p:nvPicPr>
        <p:blipFill>
          <a:blip r:embed="rId2"/>
          <a:stretch>
            <a:fillRect/>
          </a:stretch>
        </p:blipFill>
        <p:spPr>
          <a:xfrm>
            <a:off x="10673543" y="5909822"/>
            <a:ext cx="1135248" cy="497642"/>
          </a:xfrm>
          <a:prstGeom prst="rect">
            <a:avLst/>
          </a:prstGeom>
        </p:spPr>
      </p:pic>
    </p:spTree>
    <p:extLst>
      <p:ext uri="{BB962C8B-B14F-4D97-AF65-F5344CB8AC3E}">
        <p14:creationId xmlns:p14="http://schemas.microsoft.com/office/powerpoint/2010/main" val="36318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0" y="6297066"/>
            <a:ext cx="10673543" cy="1"/>
          </a:xfrm>
          <a:prstGeom prst="line">
            <a:avLst/>
          </a:prstGeom>
          <a:ln w="12700">
            <a:solidFill>
              <a:srgbClr val="404140"/>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0" y="315707"/>
            <a:ext cx="1296785" cy="490451"/>
          </a:xfrm>
          <a:prstGeom prst="rect">
            <a:avLst/>
          </a:prstGeom>
          <a:solidFill>
            <a:srgbClr val="E0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403609" y="1018629"/>
            <a:ext cx="11384781" cy="4780796"/>
          </a:xfrm>
          <a:prstGeom prst="rect">
            <a:avLst/>
          </a:prstGeom>
          <a:noFill/>
        </p:spPr>
        <p:txBody>
          <a:bodyPr wrap="square" rtlCol="0">
            <a:spAutoFit/>
          </a:bodyPr>
          <a:lstStyle/>
          <a:p>
            <a:pPr algn="just">
              <a:spcAft>
                <a:spcPts val="1000"/>
              </a:spcAft>
            </a:pPr>
            <a:r>
              <a:rPr lang="en-GB" sz="2400" b="1" dirty="0">
                <a:solidFill>
                  <a:srgbClr val="595959"/>
                </a:solidFill>
                <a:effectLst/>
                <a:latin typeface="Arial" panose="020B0604020202020204" pitchFamily="34" charset="0"/>
                <a:ea typeface="Times New Roman" panose="02020603050405020304" pitchFamily="18" charset="0"/>
              </a:rPr>
              <a:t>The Project</a:t>
            </a:r>
            <a:r>
              <a:rPr lang="en-GB" sz="2400" dirty="0">
                <a:solidFill>
                  <a:srgbClr val="595959"/>
                </a:solidFill>
                <a:effectLst/>
                <a:latin typeface="Arial" panose="020B0604020202020204" pitchFamily="34" charset="0"/>
                <a:ea typeface="Times New Roman" panose="02020603050405020304" pitchFamily="18" charset="0"/>
              </a:rPr>
              <a:t> includes actions whose objectives are </a:t>
            </a:r>
            <a:r>
              <a:rPr lang="en-GB" sz="2400" b="1" dirty="0">
                <a:solidFill>
                  <a:srgbClr val="FF0000"/>
                </a:solidFill>
                <a:effectLst/>
                <a:latin typeface="Arial" panose="020B0604020202020204" pitchFamily="34" charset="0"/>
                <a:ea typeface="Times New Roman" panose="02020603050405020304" pitchFamily="18" charset="0"/>
              </a:rPr>
              <a:t>directly and indirectly </a:t>
            </a:r>
            <a:r>
              <a:rPr lang="en-GB" sz="2400" dirty="0">
                <a:solidFill>
                  <a:srgbClr val="595959"/>
                </a:solidFill>
                <a:effectLst/>
                <a:latin typeface="Arial" panose="020B0604020202020204" pitchFamily="34" charset="0"/>
                <a:ea typeface="Times New Roman" panose="02020603050405020304" pitchFamily="18" charset="0"/>
              </a:rPr>
              <a:t>linked to the need for Increasing adult participation in learning to meet the objectives of the European Skills Agenda and the Action Plan on the Pillar of Social Rights, including through motivation, outreach, guidance and validation, etc. and this should concern all adults, notwithstanding their current position on the labour market (employed, self-employed, unemployed, and inactive).</a:t>
            </a:r>
            <a:endParaRPr lang="it-IT" sz="2400" dirty="0">
              <a:solidFill>
                <a:srgbClr val="595959"/>
              </a:solidFill>
              <a:effectLst/>
              <a:latin typeface="Times New Roman" panose="02020603050405020304" pitchFamily="18" charset="0"/>
              <a:ea typeface="Times New Roman" panose="02020603050405020304" pitchFamily="18" charset="0"/>
            </a:endParaRPr>
          </a:p>
          <a:p>
            <a:pPr algn="just">
              <a:spcAft>
                <a:spcPts val="1000"/>
              </a:spcAft>
            </a:pPr>
            <a:r>
              <a:rPr lang="en-GB" sz="2400" dirty="0">
                <a:solidFill>
                  <a:srgbClr val="595959"/>
                </a:solidFill>
                <a:effectLst/>
                <a:latin typeface="Arial" panose="020B0604020202020204" pitchFamily="34" charset="0"/>
                <a:ea typeface="Times New Roman" panose="02020603050405020304" pitchFamily="18" charset="0"/>
              </a:rPr>
              <a:t>Considering also the demographic and social aspects described above, working in favour of the development of skills for life is essential and, in a country that has paid relatively little attention to this aspect of Training, it is essential. </a:t>
            </a:r>
            <a:r>
              <a:rPr lang="en-GB" sz="2400" dirty="0">
                <a:solidFill>
                  <a:srgbClr val="FF0000"/>
                </a:solidFill>
                <a:effectLst/>
                <a:latin typeface="Arial" panose="020B0604020202020204" pitchFamily="34" charset="0"/>
                <a:ea typeface="Times New Roman" panose="02020603050405020304" pitchFamily="18" charset="0"/>
              </a:rPr>
              <a:t>To this end, specific actions are defined in WP3. </a:t>
            </a:r>
            <a:endParaRPr lang="it-IT" sz="2400" dirty="0">
              <a:solidFill>
                <a:srgbClr val="FF0000"/>
              </a:solidFill>
              <a:effectLst/>
              <a:latin typeface="Times New Roman" panose="02020603050405020304" pitchFamily="18" charset="0"/>
              <a:ea typeface="Times New Roman" panose="02020603050405020304" pitchFamily="18" charset="0"/>
            </a:endParaRPr>
          </a:p>
          <a:p>
            <a:r>
              <a:rPr lang="it-IT" sz="2400" dirty="0">
                <a:effectLst/>
                <a:latin typeface="Arial" panose="020B0604020202020204" pitchFamily="34" charset="0"/>
                <a:ea typeface="Times New Roman" panose="02020603050405020304" pitchFamily="18" charset="0"/>
                <a:cs typeface="Times New Roman" panose="02020603050405020304" pitchFamily="18" charset="0"/>
              </a:rPr>
              <a:t>With </a:t>
            </a:r>
            <a:r>
              <a:rPr lang="it-IT" sz="2400" dirty="0" err="1">
                <a:effectLst/>
                <a:latin typeface="Arial" panose="020B0604020202020204" pitchFamily="34" charset="0"/>
                <a:ea typeface="Times New Roman" panose="02020603050405020304" pitchFamily="18" charset="0"/>
                <a:cs typeface="Times New Roman" panose="02020603050405020304" pitchFamily="18" charset="0"/>
              </a:rPr>
              <a:t>regard</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to the overall </a:t>
            </a:r>
            <a:r>
              <a:rPr lang="it-IT" sz="2400" dirty="0" err="1">
                <a:effectLst/>
                <a:latin typeface="Arial" panose="020B0604020202020204" pitchFamily="34" charset="0"/>
                <a:ea typeface="Times New Roman" panose="02020603050405020304" pitchFamily="18" charset="0"/>
                <a:cs typeface="Times New Roman" panose="02020603050405020304" pitchFamily="18" charset="0"/>
              </a:rPr>
              <a:t>issue</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of governance </a:t>
            </a:r>
            <a:r>
              <a:rPr lang="it-IT" sz="2400" dirty="0" err="1">
                <a:effectLst/>
                <a:latin typeface="Arial" panose="020B0604020202020204" pitchFamily="34" charset="0"/>
                <a:ea typeface="Times New Roman" panose="02020603050405020304" pitchFamily="18" charset="0"/>
                <a:cs typeface="Times New Roman" panose="02020603050405020304" pitchFamily="18" charset="0"/>
              </a:rPr>
              <a:t>is</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2400" dirty="0" err="1">
                <a:effectLst/>
                <a:latin typeface="Arial" panose="020B0604020202020204" pitchFamily="34" charset="0"/>
                <a:ea typeface="Times New Roman" panose="02020603050405020304" pitchFamily="18" charset="0"/>
                <a:cs typeface="Times New Roman" panose="02020603050405020304" pitchFamily="18" charset="0"/>
              </a:rPr>
              <a:t>operationally</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2400" dirty="0" err="1">
                <a:effectLst/>
                <a:latin typeface="Arial" panose="020B0604020202020204" pitchFamily="34" charset="0"/>
                <a:ea typeface="Times New Roman" panose="02020603050405020304" pitchFamily="18" charset="0"/>
                <a:cs typeface="Times New Roman" panose="02020603050405020304" pitchFamily="18" charset="0"/>
              </a:rPr>
              <a:t>declined</a:t>
            </a:r>
            <a:r>
              <a:rPr lang="it-IT" sz="2400" dirty="0">
                <a:effectLst/>
                <a:latin typeface="Arial" panose="020B0604020202020204" pitchFamily="34" charset="0"/>
                <a:ea typeface="Times New Roman" panose="02020603050405020304" pitchFamily="18" charset="0"/>
                <a:cs typeface="Times New Roman" panose="02020603050405020304" pitchFamily="18" charset="0"/>
              </a:rPr>
              <a:t> in WP1 and WP2.</a:t>
            </a:r>
            <a:endParaRPr lang="it-IT" sz="3600" dirty="0">
              <a:solidFill>
                <a:srgbClr val="404140"/>
              </a:solidFill>
              <a:ea typeface="Helvetica Neue LT Std 57 Condensed" charset="0"/>
              <a:cs typeface="Helvetica Neue LT Std 57 Condensed" charset="0"/>
            </a:endParaRPr>
          </a:p>
        </p:txBody>
      </p:sp>
      <p:pic>
        <p:nvPicPr>
          <p:cNvPr id="7" name="Immagine 6">
            <a:extLst>
              <a:ext uri="{FF2B5EF4-FFF2-40B4-BE49-F238E27FC236}">
                <a16:creationId xmlns:a16="http://schemas.microsoft.com/office/drawing/2014/main" id="{4ADB5D25-A382-E645-AB72-60BE59880A3D}"/>
              </a:ext>
            </a:extLst>
          </p:cNvPr>
          <p:cNvPicPr>
            <a:picLocks noChangeAspect="1"/>
          </p:cNvPicPr>
          <p:nvPr/>
        </p:nvPicPr>
        <p:blipFill>
          <a:blip r:embed="rId2"/>
          <a:stretch>
            <a:fillRect/>
          </a:stretch>
        </p:blipFill>
        <p:spPr>
          <a:xfrm>
            <a:off x="10673543" y="5909822"/>
            <a:ext cx="1135248" cy="497642"/>
          </a:xfrm>
          <a:prstGeom prst="rect">
            <a:avLst/>
          </a:prstGeom>
        </p:spPr>
      </p:pic>
    </p:spTree>
    <p:extLst>
      <p:ext uri="{BB962C8B-B14F-4D97-AF65-F5344CB8AC3E}">
        <p14:creationId xmlns:p14="http://schemas.microsoft.com/office/powerpoint/2010/main" val="9589372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2352</Words>
  <Application>Microsoft Office PowerPoint</Application>
  <PresentationFormat>Widescreen</PresentationFormat>
  <Paragraphs>141</Paragraphs>
  <Slides>13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Wingdings</vt:lpstr>
      <vt:lpstr>Calibri</vt:lpstr>
      <vt:lpstr>Times New Roman</vt:lpstr>
      <vt:lpstr>Arial Narrow</vt:lpstr>
      <vt:lpstr>Inapp</vt:lpstr>
      <vt:lpstr>Tema di Office</vt:lpstr>
      <vt:lpstr>EU Agenda for Adult Learning implementation in Italy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Intervento</dc:title>
  <dc:creator>Vitali Claudio</dc:creator>
  <cp:lastModifiedBy>IT</cp:lastModifiedBy>
  <cp:revision>4</cp:revision>
  <dcterms:created xsi:type="dcterms:W3CDTF">2021-01-11T17:53:11Z</dcterms:created>
  <dcterms:modified xsi:type="dcterms:W3CDTF">2022-01-02T08:27:33Z</dcterms:modified>
</cp:coreProperties>
</file>