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sldIdLst>
    <p:sldId id="256" r:id="rId2"/>
    <p:sldId id="257" r:id="rId3"/>
    <p:sldId id="258" r:id="rId4"/>
    <p:sldId id="273" r:id="rId5"/>
    <p:sldId id="274" r:id="rId6"/>
    <p:sldId id="262" r:id="rId7"/>
    <p:sldId id="264" r:id="rId8"/>
    <p:sldId id="272" r:id="rId9"/>
    <p:sldId id="259" r:id="rId10"/>
    <p:sldId id="269" r:id="rId11"/>
    <p:sldId id="270" r:id="rId12"/>
    <p:sldId id="266"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Inapp" panose="020B060402020202020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140"/>
    <a:srgbClr val="E01E2C"/>
    <a:srgbClr val="DF017E"/>
    <a:srgbClr val="C327AD"/>
    <a:srgbClr val="5EAB36"/>
    <a:srgbClr val="FAC400"/>
    <a:srgbClr val="043668"/>
    <a:srgbClr val="009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7"/>
    <p:restoredTop sz="94674"/>
  </p:normalViewPr>
  <p:slideViewPr>
    <p:cSldViewPr snapToGrid="0" snapToObjects="1">
      <p:cViewPr varScale="1">
        <p:scale>
          <a:sx n="106" d="100"/>
          <a:sy n="106" d="100"/>
        </p:scale>
        <p:origin x="82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07980-741C-214A-81B9-93DAD519C564}" type="datetimeFigureOut">
              <a:rPr lang="it-IT" smtClean="0"/>
              <a:t>08/01/2024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6B104-8C9E-7C42-9072-8485F18E148D}" type="slidenum">
              <a:rPr lang="it-IT" smtClean="0"/>
              <a:t>‹N›</a:t>
            </a:fld>
            <a:endParaRPr lang="it-IT"/>
          </a:p>
        </p:txBody>
      </p:sp>
    </p:spTree>
    <p:extLst>
      <p:ext uri="{BB962C8B-B14F-4D97-AF65-F5344CB8AC3E}">
        <p14:creationId xmlns:p14="http://schemas.microsoft.com/office/powerpoint/2010/main" val="150757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33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401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53016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668"/>
        </a:solidFill>
        <a:effectLst/>
      </p:bgPr>
    </p:bg>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554846" y="2555784"/>
            <a:ext cx="9144000" cy="1065315"/>
          </a:xfrm>
          <a:prstGeom prst="rect">
            <a:avLst/>
          </a:prstGeom>
        </p:spPr>
        <p:txBody>
          <a:bodyPr/>
          <a:lstStyle/>
          <a:p>
            <a:pPr algn="ctr"/>
            <a:r>
              <a:rPr lang="en-GB" sz="4000" b="1" dirty="0">
                <a:solidFill>
                  <a:schemeClr val="bg1"/>
                </a:solidFill>
                <a:effectLst/>
                <a:latin typeface="Arial" panose="020B0604020202020204" pitchFamily="34" charset="0"/>
                <a:ea typeface="Times New Roman" panose="02020603050405020304" pitchFamily="18" charset="0"/>
              </a:rPr>
              <a:t>EU Agenda for Adult Learning implementation in Italy</a:t>
            </a:r>
            <a:r>
              <a:rPr lang="en-GB" sz="4000" b="1" dirty="0">
                <a:solidFill>
                  <a:schemeClr val="bg1"/>
                </a:solidFill>
                <a:effectLst/>
                <a:highlight>
                  <a:srgbClr val="C0C0C0"/>
                </a:highlight>
                <a:latin typeface="Arial" panose="020B0604020202020204" pitchFamily="34" charset="0"/>
                <a:ea typeface="Times New Roman" panose="02020603050405020304" pitchFamily="18" charset="0"/>
              </a:rPr>
              <a:t> </a:t>
            </a:r>
            <a:endParaRPr lang="it-IT" sz="4000" b="1" dirty="0">
              <a:solidFill>
                <a:schemeClr val="bg1"/>
              </a:solidFill>
              <a:latin typeface="Inapp" charset="0"/>
              <a:ea typeface="Inapp" charset="0"/>
              <a:cs typeface="Inapp" charset="0"/>
            </a:endParaRPr>
          </a:p>
        </p:txBody>
      </p:sp>
      <p:sp>
        <p:nvSpPr>
          <p:cNvPr id="3" name="Sottotitolo 2"/>
          <p:cNvSpPr>
            <a:spLocks noGrp="1"/>
          </p:cNvSpPr>
          <p:nvPr>
            <p:ph type="subTitle" idx="4294967295"/>
          </p:nvPr>
        </p:nvSpPr>
        <p:spPr>
          <a:xfrm>
            <a:off x="1546122" y="3949631"/>
            <a:ext cx="9144000" cy="648134"/>
          </a:xfrm>
          <a:prstGeom prst="rect">
            <a:avLst/>
          </a:prstGeom>
        </p:spPr>
        <p:txBody>
          <a:bodyPr>
            <a:noAutofit/>
          </a:bodyPr>
          <a:lstStyle/>
          <a:p>
            <a:pPr marL="0" indent="0" algn="ctr">
              <a:buNone/>
            </a:pPr>
            <a:r>
              <a:rPr lang="it-IT" sz="2800" spc="300" dirty="0">
                <a:solidFill>
                  <a:schemeClr val="bg1"/>
                </a:solidFill>
                <a:latin typeface="Calibri" charset="0"/>
                <a:ea typeface="Calibri" charset="0"/>
                <a:cs typeface="Calibri" charset="0"/>
              </a:rPr>
              <a:t>The action in 2024-2025</a:t>
            </a: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66" y="164396"/>
            <a:ext cx="1927228" cy="1271150"/>
          </a:xfrm>
          <a:prstGeom prst="rect">
            <a:avLst/>
          </a:prstGeom>
        </p:spPr>
      </p:pic>
      <p:pic>
        <p:nvPicPr>
          <p:cNvPr id="10" name="Immagine 9"/>
          <p:cNvPicPr>
            <a:picLocks noChangeAspect="1"/>
          </p:cNvPicPr>
          <p:nvPr/>
        </p:nvPicPr>
        <p:blipFill rotWithShape="1">
          <a:blip r:embed="rId3">
            <a:extLst>
              <a:ext uri="{28A0092B-C50C-407E-A947-70E740481C1C}">
                <a14:useLocalDpi xmlns:a14="http://schemas.microsoft.com/office/drawing/2010/main" val="0"/>
              </a:ext>
            </a:extLst>
          </a:blip>
          <a:srcRect b="55059"/>
          <a:stretch/>
        </p:blipFill>
        <p:spPr>
          <a:xfrm>
            <a:off x="0" y="5854617"/>
            <a:ext cx="12192000" cy="1023771"/>
          </a:xfrm>
          <a:prstGeom prst="rect">
            <a:avLst/>
          </a:prstGeom>
        </p:spPr>
      </p:pic>
      <p:sp>
        <p:nvSpPr>
          <p:cNvPr id="7" name="Titolo 1">
            <a:extLst>
              <a:ext uri="{FF2B5EF4-FFF2-40B4-BE49-F238E27FC236}">
                <a16:creationId xmlns:a16="http://schemas.microsoft.com/office/drawing/2014/main" id="{BD1F3DCF-3518-1D4C-BBC3-94D3D7C47910}"/>
              </a:ext>
            </a:extLst>
          </p:cNvPr>
          <p:cNvSpPr txBox="1">
            <a:spLocks/>
          </p:cNvSpPr>
          <p:nvPr/>
        </p:nvSpPr>
        <p:spPr>
          <a:xfrm>
            <a:off x="1546122" y="1970763"/>
            <a:ext cx="9144000" cy="464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1600" b="1" dirty="0">
                <a:solidFill>
                  <a:schemeClr val="bg1"/>
                </a:solidFill>
                <a:latin typeface="Inapp" charset="0"/>
                <a:ea typeface="Inapp" charset="0"/>
                <a:cs typeface="Inapp" charset="0"/>
              </a:rPr>
              <a:t>National coordinator for the </a:t>
            </a:r>
            <a:r>
              <a:rPr lang="it-IT" sz="1600" b="1" dirty="0" err="1">
                <a:solidFill>
                  <a:schemeClr val="bg1"/>
                </a:solidFill>
                <a:latin typeface="Inapp" charset="0"/>
                <a:ea typeface="Inapp" charset="0"/>
                <a:cs typeface="Inapp" charset="0"/>
              </a:rPr>
              <a:t>adult</a:t>
            </a:r>
            <a:r>
              <a:rPr lang="it-IT" sz="1600" b="1" dirty="0">
                <a:solidFill>
                  <a:schemeClr val="bg1"/>
                </a:solidFill>
                <a:latin typeface="Inapp" charset="0"/>
                <a:ea typeface="Inapp" charset="0"/>
                <a:cs typeface="Inapp" charset="0"/>
              </a:rPr>
              <a:t> learning agenda</a:t>
            </a:r>
          </a:p>
        </p:txBody>
      </p:sp>
      <p:sp>
        <p:nvSpPr>
          <p:cNvPr id="8" name="Sottotitolo 2">
            <a:extLst>
              <a:ext uri="{FF2B5EF4-FFF2-40B4-BE49-F238E27FC236}">
                <a16:creationId xmlns:a16="http://schemas.microsoft.com/office/drawing/2014/main" id="{4357C476-D299-0E40-B463-CE4109DC9531}"/>
              </a:ext>
            </a:extLst>
          </p:cNvPr>
          <p:cNvSpPr txBox="1">
            <a:spLocks/>
          </p:cNvSpPr>
          <p:nvPr/>
        </p:nvSpPr>
        <p:spPr>
          <a:xfrm>
            <a:off x="1546122" y="4597764"/>
            <a:ext cx="9144000" cy="4685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it-IT" sz="2000" spc="300" dirty="0">
              <a:solidFill>
                <a:schemeClr val="bg1"/>
              </a:solidFill>
              <a:latin typeface="Calibri" charset="0"/>
              <a:ea typeface="Calibri" charset="0"/>
              <a:cs typeface="Calibri" charset="0"/>
            </a:endParaRPr>
          </a:p>
        </p:txBody>
      </p:sp>
      <p:sp>
        <p:nvSpPr>
          <p:cNvPr id="11" name="CasellaDiTesto 10">
            <a:extLst>
              <a:ext uri="{FF2B5EF4-FFF2-40B4-BE49-F238E27FC236}">
                <a16:creationId xmlns:a16="http://schemas.microsoft.com/office/drawing/2014/main" id="{52D8D427-C6E2-42A7-878B-1016A3C287E8}"/>
              </a:ext>
            </a:extLst>
          </p:cNvPr>
          <p:cNvSpPr txBox="1"/>
          <p:nvPr/>
        </p:nvSpPr>
        <p:spPr>
          <a:xfrm>
            <a:off x="2286733" y="552065"/>
            <a:ext cx="6409441" cy="830997"/>
          </a:xfrm>
          <a:prstGeom prst="rect">
            <a:avLst/>
          </a:prstGeom>
          <a:noFill/>
        </p:spPr>
        <p:txBody>
          <a:bodyPr wrap="square">
            <a:spAutoFit/>
          </a:bodyPr>
          <a:lstStyle/>
          <a:p>
            <a:pPr algn="ctr"/>
            <a:r>
              <a:rPr lang="en-US" sz="1600" dirty="0">
                <a:solidFill>
                  <a:srgbClr val="FFFF00"/>
                </a:solidFill>
              </a:rPr>
              <a:t>Call: ERASMUS-EDU-2023-AL-AGENDA-IBA </a:t>
            </a:r>
          </a:p>
          <a:p>
            <a:pPr algn="ctr"/>
            <a:r>
              <a:rPr lang="en-US" sz="1600" dirty="0">
                <a:solidFill>
                  <a:srgbClr val="FFFF00"/>
                </a:solidFill>
              </a:rPr>
              <a:t>IMPLEMENTATION OF EU AL AGENDA IN ITALY 2024-2025  </a:t>
            </a:r>
          </a:p>
          <a:p>
            <a:pPr algn="ctr"/>
            <a:r>
              <a:rPr lang="en-US" sz="1600" dirty="0">
                <a:solidFill>
                  <a:srgbClr val="FFFF00"/>
                </a:solidFill>
              </a:rPr>
              <a:t>Project n. 101144098 </a:t>
            </a:r>
            <a:endParaRPr lang="it-IT" sz="1600" dirty="0">
              <a:solidFill>
                <a:srgbClr val="FFFF00"/>
              </a:solidFill>
            </a:endParaRPr>
          </a:p>
        </p:txBody>
      </p:sp>
      <p:pic>
        <p:nvPicPr>
          <p:cNvPr id="13" name="Immagine 12">
            <a:extLst>
              <a:ext uri="{FF2B5EF4-FFF2-40B4-BE49-F238E27FC236}">
                <a16:creationId xmlns:a16="http://schemas.microsoft.com/office/drawing/2014/main" id="{3AF98A1F-B5B4-4727-9CD3-234FAC76D800}"/>
              </a:ext>
            </a:extLst>
          </p:cNvPr>
          <p:cNvPicPr>
            <a:picLocks noChangeAspect="1"/>
          </p:cNvPicPr>
          <p:nvPr/>
        </p:nvPicPr>
        <p:blipFill>
          <a:blip r:embed="rId4"/>
          <a:stretch>
            <a:fillRect/>
          </a:stretch>
        </p:blipFill>
        <p:spPr>
          <a:xfrm>
            <a:off x="9031842" y="233751"/>
            <a:ext cx="3014927" cy="1271150"/>
          </a:xfrm>
          <a:prstGeom prst="rect">
            <a:avLst/>
          </a:prstGeom>
        </p:spPr>
      </p:pic>
      <p:sp>
        <p:nvSpPr>
          <p:cNvPr id="15" name="CasellaDiTesto 14">
            <a:extLst>
              <a:ext uri="{FF2B5EF4-FFF2-40B4-BE49-F238E27FC236}">
                <a16:creationId xmlns:a16="http://schemas.microsoft.com/office/drawing/2014/main" id="{09528355-01D8-4E91-8033-861B7D8FA2E2}"/>
              </a:ext>
            </a:extLst>
          </p:cNvPr>
          <p:cNvSpPr txBox="1"/>
          <p:nvPr/>
        </p:nvSpPr>
        <p:spPr>
          <a:xfrm>
            <a:off x="414508" y="4810693"/>
            <a:ext cx="11767147" cy="830997"/>
          </a:xfrm>
          <a:prstGeom prst="rect">
            <a:avLst/>
          </a:prstGeom>
          <a:noFill/>
        </p:spPr>
        <p:txBody>
          <a:bodyPr wrap="square">
            <a:spAutoFit/>
          </a:bodyPr>
          <a:lstStyle/>
          <a:p>
            <a:pPr algn="ctr"/>
            <a:r>
              <a:rPr lang="en-US" sz="1600" dirty="0">
                <a:solidFill>
                  <a:srgbClr val="FFFF00"/>
                </a:solidFill>
              </a:rPr>
              <a:t>“</a:t>
            </a:r>
            <a:r>
              <a:rPr lang="en-US" sz="1600" b="1" i="1" dirty="0">
                <a:solidFill>
                  <a:srgbClr val="FFFF00"/>
                </a:solidFill>
              </a:rPr>
              <a:t>Funded by the European Union. Views and opinions expressed are however those of the author(s) only and do not necessarily reflect those of the European Union or EACEA. Neither the European Union nor the granting authority (EACEA) can be held responsible for them.”</a:t>
            </a:r>
            <a:endParaRPr lang="it-IT" sz="1600" b="1" i="1" dirty="0">
              <a:solidFill>
                <a:srgbClr val="FFFF00"/>
              </a:solidFill>
            </a:endParaRPr>
          </a:p>
        </p:txBody>
      </p:sp>
    </p:spTree>
    <p:extLst>
      <p:ext uri="{BB962C8B-B14F-4D97-AF65-F5344CB8AC3E}">
        <p14:creationId xmlns:p14="http://schemas.microsoft.com/office/powerpoint/2010/main" val="80837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306277" y="1275178"/>
            <a:ext cx="11455121" cy="5021888"/>
          </a:xfrm>
          <a:prstGeom prst="rect">
            <a:avLst/>
          </a:prstGeom>
          <a:noFill/>
        </p:spPr>
        <p:txBody>
          <a:bodyPr wrap="square" rtlCol="0">
            <a:spAutoFit/>
          </a:bodyPr>
          <a:lstStyle/>
          <a:p>
            <a:pPr marL="342900" marR="2540" indent="-342900" algn="just">
              <a:spcAft>
                <a:spcPts val="1000"/>
              </a:spcAft>
              <a:buFont typeface="Wingdings" panose="05000000000000000000" pitchFamily="2" charset="2"/>
              <a:buChar char="q"/>
            </a:pPr>
            <a:r>
              <a:rPr lang="en-GB" sz="2400" b="1"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With regard to Priority 3</a:t>
            </a:r>
            <a:r>
              <a:rPr lang="en-GB" sz="2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en-GB" sz="2400" i="1"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Supporting adult learning at the workplace and innovative learning environments”</a:t>
            </a:r>
            <a:r>
              <a:rPr lang="en-GB" sz="2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it is believed that the main activity (carried out under </a:t>
            </a:r>
            <a:r>
              <a:rPr lang="en-GB" sz="2400" b="1"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WP3</a:t>
            </a:r>
            <a:r>
              <a:rPr lang="en-GB" sz="2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should consist in highlighting how Skills for life and, in general, non-cognitive and transversal skills, are crucial to increase not only employability but also to reduce the phenomena of social exclusion and lack of participation in working life. </a:t>
            </a:r>
          </a:p>
          <a:p>
            <a:pPr marL="342900" marR="2540" indent="-342900" algn="just">
              <a:spcAft>
                <a:spcPts val="1000"/>
              </a:spcAft>
              <a:buFont typeface="Wingdings" panose="05000000000000000000" pitchFamily="2" charset="2"/>
              <a:buChar char="q"/>
            </a:pPr>
            <a:r>
              <a:rPr lang="en-GB" sz="2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This can take place during events, which will be prepared and focused on ad hoc documents and analyses carried out (for example, the analyses may concern all the actions carried out in the CPIAs to develop these skills, or verify the presence of relevant contents within the collective labour agreements in the most important production sectors).</a:t>
            </a:r>
            <a:endParaRPr lang="it-IT" sz="2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Immagine 6">
            <a:extLst>
              <a:ext uri="{FF2B5EF4-FFF2-40B4-BE49-F238E27FC236}">
                <a16:creationId xmlns:a16="http://schemas.microsoft.com/office/drawing/2014/main" id="{FBFAE4DF-358D-D64C-9A00-FD7F53C5E122}"/>
              </a:ext>
            </a:extLst>
          </p:cNvPr>
          <p:cNvPicPr>
            <a:picLocks noChangeAspect="1"/>
          </p:cNvPicPr>
          <p:nvPr/>
        </p:nvPicPr>
        <p:blipFill>
          <a:blip r:embed="rId2"/>
          <a:stretch>
            <a:fillRect/>
          </a:stretch>
        </p:blipFill>
        <p:spPr>
          <a:xfrm>
            <a:off x="10673543" y="5909822"/>
            <a:ext cx="1135248" cy="497642"/>
          </a:xfrm>
          <a:prstGeom prst="rect">
            <a:avLst/>
          </a:prstGeom>
        </p:spPr>
      </p:pic>
      <p:sp>
        <p:nvSpPr>
          <p:cNvPr id="2" name="CasellaDiTesto 1">
            <a:extLst>
              <a:ext uri="{FF2B5EF4-FFF2-40B4-BE49-F238E27FC236}">
                <a16:creationId xmlns:a16="http://schemas.microsoft.com/office/drawing/2014/main" id="{7422F2BB-7A7E-DD8E-EF20-A2BFDE1D5D95}"/>
              </a:ext>
            </a:extLst>
          </p:cNvPr>
          <p:cNvSpPr txBox="1"/>
          <p:nvPr/>
        </p:nvSpPr>
        <p:spPr>
          <a:xfrm>
            <a:off x="41565" y="551112"/>
            <a:ext cx="3042458" cy="523220"/>
          </a:xfrm>
          <a:prstGeom prst="rect">
            <a:avLst/>
          </a:prstGeom>
          <a:solidFill>
            <a:schemeClr val="accent6"/>
          </a:solidFill>
        </p:spPr>
        <p:txBody>
          <a:bodyPr wrap="square" rtlCol="0" anchor="ctr">
            <a:spAutoFit/>
          </a:bodyPr>
          <a:lstStyle/>
          <a:p>
            <a:pPr algn="ctr"/>
            <a:r>
              <a:rPr kumimoji="0" lang="it-IT" sz="2800" b="1" i="0" u="none" strike="noStrike" kern="1200" cap="none" spc="0" normalizeH="0" baseline="0" noProof="0" dirty="0" err="1">
                <a:ln>
                  <a:noFill/>
                </a:ln>
                <a:solidFill>
                  <a:schemeClr val="bg1"/>
                </a:solidFill>
                <a:effectLst/>
                <a:uLnTx/>
                <a:uFillTx/>
                <a:latin typeface="Inapp" charset="0"/>
                <a:ea typeface="Inapp" charset="0"/>
                <a:cs typeface="Inapp" charset="0"/>
              </a:rPr>
              <a:t>Wp</a:t>
            </a:r>
            <a:r>
              <a:rPr kumimoji="0" lang="it-IT" sz="2800" b="1" i="0" u="none" strike="noStrike" kern="1200" cap="none" spc="0" normalizeH="0" baseline="0" noProof="0" dirty="0">
                <a:ln>
                  <a:noFill/>
                </a:ln>
                <a:solidFill>
                  <a:schemeClr val="bg1"/>
                </a:solidFill>
                <a:effectLst/>
                <a:uLnTx/>
                <a:uFillTx/>
                <a:latin typeface="Inapp" charset="0"/>
                <a:ea typeface="Inapp" charset="0"/>
                <a:cs typeface="Inapp" charset="0"/>
              </a:rPr>
              <a:t> 3</a:t>
            </a:r>
            <a:endParaRPr lang="it-IT" sz="3600" b="1" dirty="0">
              <a:solidFill>
                <a:schemeClr val="bg1"/>
              </a:solidFill>
              <a:latin typeface="Inapp" charset="0"/>
              <a:ea typeface="Inapp" charset="0"/>
              <a:cs typeface="Inapp" charset="0"/>
            </a:endParaRPr>
          </a:p>
        </p:txBody>
      </p:sp>
    </p:spTree>
    <p:extLst>
      <p:ext uri="{BB962C8B-B14F-4D97-AF65-F5344CB8AC3E}">
        <p14:creationId xmlns:p14="http://schemas.microsoft.com/office/powerpoint/2010/main" val="256220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0" y="581891"/>
            <a:ext cx="1296785" cy="490451"/>
          </a:xfrm>
          <a:prstGeom prst="rect">
            <a:avLst/>
          </a:prstGeom>
          <a:solidFill>
            <a:srgbClr val="009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82880" y="1294306"/>
            <a:ext cx="11483255" cy="4780796"/>
          </a:xfrm>
          <a:prstGeom prst="rect">
            <a:avLst/>
          </a:prstGeom>
          <a:noFill/>
        </p:spPr>
        <p:txBody>
          <a:bodyPr wrap="square" rtlCol="0">
            <a:spAutoFit/>
          </a:bodyPr>
          <a:lstStyle/>
          <a:p>
            <a:pPr marL="342900" marR="2540" indent="-342900" algn="just">
              <a:spcAft>
                <a:spcPts val="1000"/>
              </a:spcAft>
              <a:buFont typeface="Wingdings" panose="05000000000000000000" pitchFamily="2" charset="2"/>
              <a:buChar char="q"/>
            </a:pPr>
            <a:r>
              <a:rPr lang="en-GB" sz="2400" dirty="0">
                <a:solidFill>
                  <a:srgbClr val="404140"/>
                </a:solidFill>
                <a:latin typeface="Verdana" panose="020B0604030504040204" pitchFamily="34" charset="0"/>
                <a:ea typeface="Verdana" panose="020B0604030504040204" pitchFamily="34" charset="0"/>
                <a:cs typeface="Times New Roman" panose="02020603050405020304" pitchFamily="18" charset="0"/>
              </a:rPr>
              <a:t>I</a:t>
            </a:r>
            <a:r>
              <a:rPr lang="en-GB" sz="2400" dirty="0">
                <a:solidFill>
                  <a:srgbClr val="404140"/>
                </a:solidFill>
                <a:effectLst/>
                <a:latin typeface="Verdana" panose="020B0604030504040204" pitchFamily="34" charset="0"/>
                <a:ea typeface="Verdana" panose="020B0604030504040204" pitchFamily="34" charset="0"/>
                <a:cs typeface="Times New Roman" panose="02020603050405020304" pitchFamily="18" charset="0"/>
              </a:rPr>
              <a:t>t was considered that with respect to </a:t>
            </a:r>
            <a:r>
              <a:rPr lang="en-GB" sz="2400" b="1" dirty="0">
                <a:solidFill>
                  <a:srgbClr val="404140"/>
                </a:solidFill>
                <a:effectLst/>
                <a:latin typeface="Verdana" panose="020B0604030504040204" pitchFamily="34" charset="0"/>
                <a:ea typeface="Verdana" panose="020B0604030504040204" pitchFamily="34" charset="0"/>
                <a:cs typeface="Times New Roman" panose="02020603050405020304" pitchFamily="18" charset="0"/>
              </a:rPr>
              <a:t>priority 4</a:t>
            </a:r>
            <a:r>
              <a:rPr lang="en-GB" sz="2400" dirty="0">
                <a:solidFill>
                  <a:srgbClr val="404140"/>
                </a:solidFill>
                <a:effectLst/>
                <a:latin typeface="Verdana" panose="020B0604030504040204" pitchFamily="34" charset="0"/>
                <a:ea typeface="Verdana" panose="020B0604030504040204" pitchFamily="34" charset="0"/>
                <a:cs typeface="Times New Roman" panose="02020603050405020304" pitchFamily="18" charset="0"/>
              </a:rPr>
              <a:t> (</a:t>
            </a:r>
            <a:r>
              <a:rPr lang="en-GB" sz="2400" i="1" dirty="0">
                <a:solidFill>
                  <a:srgbClr val="404140"/>
                </a:solidFill>
                <a:effectLst/>
                <a:latin typeface="Verdana" panose="020B0604030504040204" pitchFamily="34" charset="0"/>
                <a:ea typeface="Verdana" panose="020B0604030504040204" pitchFamily="34" charset="0"/>
                <a:cs typeface="Times New Roman" panose="02020603050405020304" pitchFamily="18" charset="0"/>
              </a:rPr>
              <a:t>Dissemination Strategy and activities at EU level), </a:t>
            </a:r>
            <a:r>
              <a:rPr lang="en-GB" sz="2400" dirty="0">
                <a:effectLst/>
                <a:latin typeface="Verdana" panose="020B0604030504040204" pitchFamily="34" charset="0"/>
                <a:ea typeface="Verdana" panose="020B0604030504040204" pitchFamily="34" charset="0"/>
                <a:cs typeface="Times New Roman" panose="02020603050405020304" pitchFamily="18" charset="0"/>
              </a:rPr>
              <a:t>it is necessary to promote as much as possible a joint action between the different national coordinators, capable of complementing and strengthening the results resulting from participation in transnational events and seminars. </a:t>
            </a:r>
          </a:p>
          <a:p>
            <a:pPr marL="342900" marR="2540" indent="-342900" algn="just">
              <a:spcAft>
                <a:spcPts val="1000"/>
              </a:spcAft>
              <a:buFont typeface="Wingdings" panose="05000000000000000000" pitchFamily="2" charset="2"/>
              <a:buChar char="q"/>
            </a:pPr>
            <a:r>
              <a:rPr lang="en-GB" sz="2400" dirty="0">
                <a:effectLst/>
                <a:latin typeface="Verdana" panose="020B0604030504040204" pitchFamily="34" charset="0"/>
                <a:ea typeface="Verdana" panose="020B0604030504040204" pitchFamily="34" charset="0"/>
                <a:cs typeface="Times New Roman" panose="02020603050405020304" pitchFamily="18" charset="0"/>
              </a:rPr>
              <a:t>The exchange of practices and experiences will therefore also take place during an articulated action of study visits and preparation of joint reports (</a:t>
            </a:r>
            <a:r>
              <a:rPr lang="en-GB" sz="2400" b="1" dirty="0">
                <a:effectLst/>
                <a:latin typeface="Verdana" panose="020B0604030504040204" pitchFamily="34" charset="0"/>
                <a:ea typeface="Verdana" panose="020B0604030504040204" pitchFamily="34" charset="0"/>
                <a:cs typeface="Times New Roman" panose="02020603050405020304" pitchFamily="18" charset="0"/>
              </a:rPr>
              <a:t>WP4</a:t>
            </a:r>
            <a:r>
              <a:rPr lang="en-GB" sz="2400" dirty="0">
                <a:effectLst/>
                <a:latin typeface="Verdana" panose="020B0604030504040204" pitchFamily="34" charset="0"/>
                <a:ea typeface="Verdana" panose="020B0604030504040204" pitchFamily="34" charset="0"/>
                <a:cs typeface="Times New Roman" panose="02020603050405020304" pitchFamily="18" charset="0"/>
              </a:rPr>
              <a:t>). </a:t>
            </a:r>
          </a:p>
          <a:p>
            <a:pPr marL="342900" indent="-342900" algn="just">
              <a:buFont typeface="Wingdings" panose="05000000000000000000" pitchFamily="2" charset="2"/>
              <a:buChar char="q"/>
            </a:pPr>
            <a:r>
              <a:rPr lang="en-GB" sz="2400" dirty="0">
                <a:effectLst/>
                <a:latin typeface="Verdana" panose="020B0604030504040204" pitchFamily="34" charset="0"/>
                <a:ea typeface="Verdana" panose="020B0604030504040204" pitchFamily="34" charset="0"/>
                <a:cs typeface="Times New Roman" panose="02020603050405020304" pitchFamily="18" charset="0"/>
              </a:rPr>
              <a:t>The action will undoubtedly benefit from the fact that the national coordinator is also a member of the Adult Learning Working group of the EEA Strategic framework and has recently been directly involved in the national coordination in support of the EYS.</a:t>
            </a:r>
            <a:endParaRPr lang="it-IT" sz="2400" dirty="0">
              <a:solidFill>
                <a:srgbClr val="404140"/>
              </a:solidFill>
              <a:latin typeface="Verdana" panose="020B0604030504040204" pitchFamily="34" charset="0"/>
              <a:ea typeface="Verdana" panose="020B0604030504040204" pitchFamily="34" charset="0"/>
              <a:cs typeface="Helvetica Neue LT Std 57 Condensed" charset="0"/>
            </a:endParaRPr>
          </a:p>
        </p:txBody>
      </p:sp>
      <p:pic>
        <p:nvPicPr>
          <p:cNvPr id="7" name="Immagine 6">
            <a:extLst>
              <a:ext uri="{FF2B5EF4-FFF2-40B4-BE49-F238E27FC236}">
                <a16:creationId xmlns:a16="http://schemas.microsoft.com/office/drawing/2014/main" id="{FBFAE4DF-358D-D64C-9A00-FD7F53C5E122}"/>
              </a:ext>
            </a:extLst>
          </p:cNvPr>
          <p:cNvPicPr>
            <a:picLocks noChangeAspect="1"/>
          </p:cNvPicPr>
          <p:nvPr/>
        </p:nvPicPr>
        <p:blipFill>
          <a:blip r:embed="rId2"/>
          <a:stretch>
            <a:fillRect/>
          </a:stretch>
        </p:blipFill>
        <p:spPr>
          <a:xfrm>
            <a:off x="10673543" y="5909822"/>
            <a:ext cx="1135248" cy="497642"/>
          </a:xfrm>
          <a:prstGeom prst="rect">
            <a:avLst/>
          </a:prstGeom>
        </p:spPr>
      </p:pic>
      <p:sp>
        <p:nvSpPr>
          <p:cNvPr id="2" name="CasellaDiTesto 1">
            <a:extLst>
              <a:ext uri="{FF2B5EF4-FFF2-40B4-BE49-F238E27FC236}">
                <a16:creationId xmlns:a16="http://schemas.microsoft.com/office/drawing/2014/main" id="{408DAE57-66AB-3C85-4016-01301C6AD8A9}"/>
              </a:ext>
            </a:extLst>
          </p:cNvPr>
          <p:cNvSpPr txBox="1"/>
          <p:nvPr/>
        </p:nvSpPr>
        <p:spPr>
          <a:xfrm>
            <a:off x="41565" y="551112"/>
            <a:ext cx="3042458" cy="523220"/>
          </a:xfrm>
          <a:prstGeom prst="rect">
            <a:avLst/>
          </a:prstGeom>
          <a:solidFill>
            <a:schemeClr val="accent6"/>
          </a:solidFill>
        </p:spPr>
        <p:txBody>
          <a:bodyPr wrap="square" rtlCol="0" anchor="ctr">
            <a:spAutoFit/>
          </a:bodyPr>
          <a:lstStyle/>
          <a:p>
            <a:pPr algn="ctr"/>
            <a:r>
              <a:rPr kumimoji="0" lang="it-IT" sz="2800" b="1" i="0" u="none" strike="noStrike" kern="1200" cap="none" spc="0" normalizeH="0" baseline="0" noProof="0" dirty="0" err="1">
                <a:ln>
                  <a:noFill/>
                </a:ln>
                <a:solidFill>
                  <a:schemeClr val="bg1"/>
                </a:solidFill>
                <a:effectLst/>
                <a:uLnTx/>
                <a:uFillTx/>
                <a:latin typeface="Inapp" charset="0"/>
                <a:ea typeface="Inapp" charset="0"/>
                <a:cs typeface="Inapp" charset="0"/>
              </a:rPr>
              <a:t>Wp</a:t>
            </a:r>
            <a:r>
              <a:rPr kumimoji="0" lang="it-IT" sz="2800" b="1" i="0" u="none" strike="noStrike" kern="1200" cap="none" spc="0" normalizeH="0" baseline="0" noProof="0" dirty="0">
                <a:ln>
                  <a:noFill/>
                </a:ln>
                <a:solidFill>
                  <a:schemeClr val="bg1"/>
                </a:solidFill>
                <a:effectLst/>
                <a:uLnTx/>
                <a:uFillTx/>
                <a:latin typeface="Inapp" charset="0"/>
                <a:ea typeface="Inapp" charset="0"/>
                <a:cs typeface="Inapp" charset="0"/>
              </a:rPr>
              <a:t> 4</a:t>
            </a:r>
            <a:endParaRPr lang="it-IT" sz="3600" b="1" dirty="0">
              <a:solidFill>
                <a:schemeClr val="bg1"/>
              </a:solidFill>
              <a:latin typeface="Inapp" charset="0"/>
              <a:ea typeface="Inapp" charset="0"/>
              <a:cs typeface="Inapp" charset="0"/>
            </a:endParaRPr>
          </a:p>
        </p:txBody>
      </p:sp>
    </p:spTree>
    <p:extLst>
      <p:ext uri="{BB962C8B-B14F-4D97-AF65-F5344CB8AC3E}">
        <p14:creationId xmlns:p14="http://schemas.microsoft.com/office/powerpoint/2010/main" val="315830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CasellaDiTesto 4"/>
          <p:cNvSpPr txBox="1"/>
          <p:nvPr/>
        </p:nvSpPr>
        <p:spPr>
          <a:xfrm>
            <a:off x="-130628" y="268545"/>
            <a:ext cx="5205046" cy="584775"/>
          </a:xfrm>
          <a:prstGeom prst="rect">
            <a:avLst/>
          </a:prstGeom>
        </p:spPr>
        <p:txBody>
          <a:bodyPr wrap="square" rtlCol="0" anchor="ctr">
            <a:spAutoFit/>
          </a:bodyPr>
          <a:lstStyle/>
          <a:p>
            <a:pPr algn="ctr"/>
            <a:r>
              <a:rPr lang="it-IT" sz="3200" b="1" dirty="0">
                <a:solidFill>
                  <a:schemeClr val="bg1"/>
                </a:solidFill>
                <a:highlight>
                  <a:srgbClr val="DF017E"/>
                </a:highlight>
                <a:latin typeface="Inapp" charset="0"/>
                <a:ea typeface="Inapp" charset="0"/>
                <a:cs typeface="Inapp" charset="0"/>
              </a:rPr>
              <a:t>governance and </a:t>
            </a:r>
            <a:r>
              <a:rPr lang="it-IT" sz="3200" b="1" dirty="0" err="1">
                <a:solidFill>
                  <a:schemeClr val="bg1"/>
                </a:solidFill>
                <a:highlight>
                  <a:srgbClr val="DF017E"/>
                </a:highlight>
                <a:latin typeface="Inapp" charset="0"/>
                <a:ea typeface="Inapp" charset="0"/>
                <a:cs typeface="Inapp" charset="0"/>
              </a:rPr>
              <a:t>mgt</a:t>
            </a:r>
            <a:endParaRPr lang="it-IT" sz="3200" b="1" dirty="0">
              <a:solidFill>
                <a:schemeClr val="bg1"/>
              </a:solidFill>
              <a:highlight>
                <a:srgbClr val="DF017E"/>
              </a:highlight>
              <a:latin typeface="Inapp" charset="0"/>
              <a:ea typeface="Inapp" charset="0"/>
              <a:cs typeface="Inapp" charset="0"/>
            </a:endParaRPr>
          </a:p>
        </p:txBody>
      </p:sp>
      <p:cxnSp>
        <p:nvCxnSpPr>
          <p:cNvPr id="13" name="Connettore 1 12"/>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72272" y="940888"/>
            <a:ext cx="11063235" cy="5016758"/>
          </a:xfrm>
          <a:prstGeom prst="rect">
            <a:avLst/>
          </a:prstGeom>
          <a:noFill/>
        </p:spPr>
        <p:txBody>
          <a:bodyPr wrap="square" rtlCol="0">
            <a:spAutoFit/>
          </a:bodyPr>
          <a:lstStyle/>
          <a:p>
            <a:pPr algn="just"/>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Project management activities are conceived to reach the following objectives:</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270510" algn="just"/>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630238" lvl="0" indent="-342900" algn="just">
              <a:buFont typeface="+mj-lt"/>
              <a:buAutoNum type="arabicPeriod"/>
              <a:tabLst>
                <a:tab pos="630238" algn="l"/>
              </a:tabLst>
            </a:pPr>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to ensure a regular workplan implementation, with particular attention to the timetable respect;</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630238" lvl="0" indent="-342900" algn="just">
              <a:buFont typeface="+mj-lt"/>
              <a:buAutoNum type="arabicPeriod"/>
              <a:tabLst>
                <a:tab pos="630238" algn="l"/>
              </a:tabLst>
            </a:pPr>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to guarantee the due conformity to the specific administrative rules established in the Call and, in parallel, respect to those coming from national legislation (especially concerning outsourcing of services);</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630238" lvl="0" indent="-342900" algn="just">
              <a:buFont typeface="+mj-lt"/>
              <a:buAutoNum type="arabicPeriod"/>
              <a:tabLst>
                <a:tab pos="630238" algn="l"/>
              </a:tabLst>
            </a:pPr>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to reinforce an effective dialogue with all relevant stakeholders;</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630238" lvl="0" indent="-342900" algn="just">
              <a:buFont typeface="+mj-lt"/>
              <a:buAutoNum type="arabicPeriod"/>
              <a:tabLst>
                <a:tab pos="630238" algn="l"/>
              </a:tabLst>
            </a:pPr>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to guarantee equity and transparency during the project implementation phases;</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630238" lvl="0" indent="-342900" algn="just">
              <a:buFont typeface="+mj-lt"/>
              <a:buAutoNum type="arabicPeriod"/>
              <a:tabLst>
                <a:tab pos="630238" algn="l"/>
              </a:tabLst>
            </a:pPr>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to ensure an effective financial management avoiding any risk of waste of money.</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33655" algn="just"/>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33655" algn="just"/>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It</a:t>
            </a:r>
            <a:r>
              <a:rPr lang="it-IT"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it-IT" sz="16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is</a:t>
            </a:r>
            <a:r>
              <a:rPr lang="it-IT"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it-IT" sz="16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felt</a:t>
            </a:r>
            <a:r>
              <a:rPr lang="it-IT"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it-IT" sz="16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that</a:t>
            </a:r>
            <a:r>
              <a:rPr lang="it-IT"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it-IT" sz="16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we</a:t>
            </a:r>
            <a:r>
              <a:rPr lang="it-IT"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it-IT" sz="16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should</a:t>
            </a:r>
            <a:r>
              <a:rPr lang="it-IT"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point out </a:t>
            </a:r>
            <a:r>
              <a:rPr lang="it-IT" sz="16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that</a:t>
            </a:r>
            <a:r>
              <a:rPr lang="it-IT"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630238" lvl="0" indent="-342900" algn="just">
              <a:buSzPts val="1100"/>
              <a:buFont typeface="Wingdings" panose="05000000000000000000" pitchFamily="2" charset="2"/>
              <a:buChar char="q"/>
            </a:pPr>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MGT processes are clearly regulated through the use of different planning tools including the Quality Plan, the Risk Assessment Plan and the Monitoring and Evaluation Plan;</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630238" lvl="0" indent="-342900" algn="just">
              <a:buSzPts val="1100"/>
              <a:buFont typeface="Wingdings" panose="05000000000000000000" pitchFamily="2" charset="2"/>
              <a:buChar char="q"/>
            </a:pPr>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specific professional profiles are dedicated to the control of project management, with extensive experience in the field and with formally certified skills in PM and Quality assurance according to Quality Standards;</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630238" lvl="0" indent="-342900" algn="just">
              <a:buSzPts val="1100"/>
              <a:buFont typeface="Wingdings" panose="05000000000000000000" pitchFamily="2" charset="2"/>
              <a:buChar char="q"/>
            </a:pPr>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in the Quality Plan, even if they are not identified in this form, specific milestones are identified, to facilitate the detection of any implementation delays;</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630238" lvl="0" indent="-342900" algn="just">
              <a:buSzPts val="1100"/>
              <a:buFont typeface="Wingdings" panose="05000000000000000000" pitchFamily="2" charset="2"/>
              <a:buChar char="q"/>
            </a:pPr>
            <a:r>
              <a:rPr lang="en-US"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despite the use of simplified reporting procedures, the use of detailed Time sheets is maintained to track the commitment of the staff who are part of the Team.</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9" name="Immagine 8">
            <a:extLst>
              <a:ext uri="{FF2B5EF4-FFF2-40B4-BE49-F238E27FC236}">
                <a16:creationId xmlns:a16="http://schemas.microsoft.com/office/drawing/2014/main" id="{5F9767D2-6B0D-614F-86D8-5677AB82CED3}"/>
              </a:ext>
            </a:extLst>
          </p:cNvPr>
          <p:cNvPicPr>
            <a:picLocks noChangeAspect="1"/>
          </p:cNvPicPr>
          <p:nvPr/>
        </p:nvPicPr>
        <p:blipFill>
          <a:blip r:embed="rId2"/>
          <a:stretch>
            <a:fillRect/>
          </a:stretch>
        </p:blipFill>
        <p:spPr>
          <a:xfrm>
            <a:off x="10673543" y="5909822"/>
            <a:ext cx="1135248" cy="497642"/>
          </a:xfrm>
          <a:prstGeom prst="rect">
            <a:avLst/>
          </a:prstGeom>
        </p:spPr>
      </p:pic>
    </p:spTree>
    <p:extLst>
      <p:ext uri="{BB962C8B-B14F-4D97-AF65-F5344CB8AC3E}">
        <p14:creationId xmlns:p14="http://schemas.microsoft.com/office/powerpoint/2010/main" val="24393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3668"/>
        </a:solidFill>
        <a:effectLst/>
      </p:bgPr>
    </p:bg>
    <p:spTree>
      <p:nvGrpSpPr>
        <p:cNvPr id="1" name=""/>
        <p:cNvGrpSpPr/>
        <p:nvPr/>
      </p:nvGrpSpPr>
      <p:grpSpPr>
        <a:xfrm>
          <a:off x="0" y="0"/>
          <a:ext cx="0" cy="0"/>
          <a:chOff x="0" y="0"/>
          <a:chExt cx="0" cy="0"/>
        </a:xfrm>
      </p:grpSpPr>
      <p:sp>
        <p:nvSpPr>
          <p:cNvPr id="5" name="CasellaDiTesto 4"/>
          <p:cNvSpPr txBox="1"/>
          <p:nvPr/>
        </p:nvSpPr>
        <p:spPr>
          <a:xfrm>
            <a:off x="1573619" y="2309916"/>
            <a:ext cx="3213678" cy="2400657"/>
          </a:xfrm>
          <a:prstGeom prst="rect">
            <a:avLst/>
          </a:prstGeom>
          <a:noFill/>
        </p:spPr>
        <p:txBody>
          <a:bodyPr wrap="square" rtlCol="0">
            <a:spAutoFit/>
          </a:bodyPr>
          <a:lstStyle/>
          <a:p>
            <a:pPr algn="ctr"/>
            <a:r>
              <a:rPr lang="it-IT" sz="2400" spc="-150" dirty="0">
                <a:solidFill>
                  <a:schemeClr val="bg1"/>
                </a:solidFill>
                <a:latin typeface="Verdana" panose="020B0604030504040204" pitchFamily="34" charset="0"/>
                <a:ea typeface="Verdana" panose="020B0604030504040204" pitchFamily="34" charset="0"/>
                <a:cs typeface="Inapp" charset="0"/>
              </a:rPr>
              <a:t>The Project Team</a:t>
            </a:r>
          </a:p>
          <a:p>
            <a:pPr algn="ctr"/>
            <a:endParaRPr lang="it-IT" sz="1200" spc="-150" dirty="0">
              <a:solidFill>
                <a:schemeClr val="bg1"/>
              </a:solidFill>
              <a:latin typeface="Verdana" panose="020B0604030504040204" pitchFamily="34" charset="0"/>
              <a:ea typeface="Verdana" panose="020B0604030504040204" pitchFamily="34" charset="0"/>
              <a:cs typeface="Inapp" charset="0"/>
            </a:endParaRPr>
          </a:p>
          <a:p>
            <a:pPr algn="ctr"/>
            <a:r>
              <a:rPr lang="it-IT" spc="-150" dirty="0">
                <a:solidFill>
                  <a:schemeClr val="bg1"/>
                </a:solidFill>
                <a:latin typeface="Verdana" panose="020B0604030504040204" pitchFamily="34" charset="0"/>
                <a:ea typeface="Verdana" panose="020B0604030504040204" pitchFamily="34" charset="0"/>
                <a:cs typeface="Inapp" charset="0"/>
              </a:rPr>
              <a:t>Claudio M. Vitali</a:t>
            </a:r>
          </a:p>
          <a:p>
            <a:pPr algn="ctr"/>
            <a:r>
              <a:rPr lang="it-IT" spc="-150" dirty="0">
                <a:solidFill>
                  <a:schemeClr val="bg1"/>
                </a:solidFill>
                <a:latin typeface="Verdana" panose="020B0604030504040204" pitchFamily="34" charset="0"/>
                <a:ea typeface="Verdana" panose="020B0604030504040204" pitchFamily="34" charset="0"/>
                <a:cs typeface="Inapp" charset="0"/>
              </a:rPr>
              <a:t>National coordinator</a:t>
            </a:r>
          </a:p>
          <a:p>
            <a:pPr algn="ctr"/>
            <a:r>
              <a:rPr lang="it-IT" spc="-150" dirty="0">
                <a:solidFill>
                  <a:schemeClr val="bg1"/>
                </a:solidFill>
                <a:latin typeface="Verdana" panose="020B0604030504040204" pitchFamily="34" charset="0"/>
                <a:ea typeface="Verdana" panose="020B0604030504040204" pitchFamily="34" charset="0"/>
                <a:cs typeface="Inapp" charset="0"/>
              </a:rPr>
              <a:t>Project manager</a:t>
            </a:r>
          </a:p>
          <a:p>
            <a:pPr algn="ctr"/>
            <a:r>
              <a:rPr lang="it-IT" spc="-150" dirty="0">
                <a:solidFill>
                  <a:schemeClr val="bg1"/>
                </a:solidFill>
                <a:latin typeface="Verdana" panose="020B0604030504040204" pitchFamily="34" charset="0"/>
                <a:ea typeface="Verdana" panose="020B0604030504040204" pitchFamily="34" charset="0"/>
                <a:cs typeface="Inapp" charset="0"/>
              </a:rPr>
              <a:t>c.vitali@inapp.org</a:t>
            </a:r>
          </a:p>
          <a:p>
            <a:pPr algn="ctr"/>
            <a:endParaRPr lang="it-IT" sz="1400" spc="-150" dirty="0">
              <a:solidFill>
                <a:schemeClr val="bg1"/>
              </a:solidFill>
              <a:latin typeface="Inapp" charset="0"/>
              <a:ea typeface="Inapp" charset="0"/>
              <a:cs typeface="Inapp" charset="0"/>
            </a:endParaRPr>
          </a:p>
          <a:p>
            <a:pPr algn="ctr"/>
            <a:endParaRPr lang="it-IT" sz="1400" spc="-150" dirty="0">
              <a:solidFill>
                <a:schemeClr val="bg1"/>
              </a:solidFill>
              <a:latin typeface="Inapp" charset="0"/>
              <a:ea typeface="Inapp" charset="0"/>
              <a:cs typeface="Inapp" charset="0"/>
            </a:endParaRPr>
          </a:p>
          <a:p>
            <a:pPr algn="ctr"/>
            <a:r>
              <a:rPr lang="it-IT" sz="1400" spc="-150" dirty="0">
                <a:solidFill>
                  <a:schemeClr val="bg1"/>
                </a:solidFill>
                <a:latin typeface="Inapp" charset="0"/>
                <a:ea typeface="Inapp" charset="0"/>
                <a:cs typeface="Inapp" charset="0"/>
              </a:rPr>
              <a:t>:</a:t>
            </a:r>
          </a:p>
        </p:txBody>
      </p:sp>
      <p:pic>
        <p:nvPicPr>
          <p:cNvPr id="6" name="Immagine 5"/>
          <p:cNvPicPr>
            <a:picLocks noChangeAspect="1"/>
          </p:cNvPicPr>
          <p:nvPr/>
        </p:nvPicPr>
        <p:blipFill>
          <a:blip r:embed="rId2"/>
          <a:stretch>
            <a:fillRect/>
          </a:stretch>
        </p:blipFill>
        <p:spPr>
          <a:xfrm>
            <a:off x="581725" y="249779"/>
            <a:ext cx="1922747" cy="1271150"/>
          </a:xfrm>
          <a:prstGeom prst="rect">
            <a:avLst/>
          </a:prstGeom>
        </p:spPr>
      </p:pic>
      <p:sp>
        <p:nvSpPr>
          <p:cNvPr id="7" name="CasellaDiTesto 6"/>
          <p:cNvSpPr txBox="1"/>
          <p:nvPr/>
        </p:nvSpPr>
        <p:spPr>
          <a:xfrm>
            <a:off x="7270675" y="6002321"/>
            <a:ext cx="6450227" cy="461665"/>
          </a:xfrm>
          <a:prstGeom prst="rect">
            <a:avLst/>
          </a:prstGeom>
          <a:noFill/>
        </p:spPr>
        <p:txBody>
          <a:bodyPr wrap="square" rtlCol="0">
            <a:spAutoFit/>
          </a:bodyPr>
          <a:lstStyle/>
          <a:p>
            <a:pPr algn="ctr"/>
            <a:r>
              <a:rPr lang="it-IT" sz="2400">
                <a:solidFill>
                  <a:schemeClr val="bg1"/>
                </a:solidFill>
                <a:latin typeface="Calibri" charset="0"/>
                <a:ea typeface="Calibri" charset="0"/>
                <a:cs typeface="Calibri" charset="0"/>
              </a:rPr>
              <a:t>www.inapp.org</a:t>
            </a:r>
          </a:p>
        </p:txBody>
      </p:sp>
      <p:pic>
        <p:nvPicPr>
          <p:cNvPr id="8" name="Immagine 7">
            <a:extLst>
              <a:ext uri="{FF2B5EF4-FFF2-40B4-BE49-F238E27FC236}">
                <a16:creationId xmlns:a16="http://schemas.microsoft.com/office/drawing/2014/main" id="{DE7DC950-FEB2-42F5-A38C-A7195A5015A6}"/>
              </a:ext>
            </a:extLst>
          </p:cNvPr>
          <p:cNvPicPr>
            <a:picLocks noChangeAspect="1"/>
          </p:cNvPicPr>
          <p:nvPr/>
        </p:nvPicPr>
        <p:blipFill>
          <a:blip r:embed="rId3"/>
          <a:stretch>
            <a:fillRect/>
          </a:stretch>
        </p:blipFill>
        <p:spPr>
          <a:xfrm>
            <a:off x="8989945" y="249779"/>
            <a:ext cx="3011685" cy="1268078"/>
          </a:xfrm>
          <a:prstGeom prst="rect">
            <a:avLst/>
          </a:prstGeom>
        </p:spPr>
      </p:pic>
      <p:graphicFrame>
        <p:nvGraphicFramePr>
          <p:cNvPr id="4" name="Tabella 3">
            <a:extLst>
              <a:ext uri="{FF2B5EF4-FFF2-40B4-BE49-F238E27FC236}">
                <a16:creationId xmlns:a16="http://schemas.microsoft.com/office/drawing/2014/main" id="{A61488DA-F306-ED8D-4E80-CD7CEE606835}"/>
              </a:ext>
            </a:extLst>
          </p:cNvPr>
          <p:cNvGraphicFramePr>
            <a:graphicFrameLocks noGrp="1"/>
          </p:cNvGraphicFramePr>
          <p:nvPr>
            <p:extLst>
              <p:ext uri="{D42A27DB-BD31-4B8C-83A1-F6EECF244321}">
                <p14:modId xmlns:p14="http://schemas.microsoft.com/office/powerpoint/2010/main" val="2403921602"/>
              </p:ext>
            </p:extLst>
          </p:nvPr>
        </p:nvGraphicFramePr>
        <p:xfrm>
          <a:off x="5251965" y="152400"/>
          <a:ext cx="3103880" cy="6358255"/>
        </p:xfrm>
        <a:graphic>
          <a:graphicData uri="http://schemas.openxmlformats.org/drawingml/2006/table">
            <a:tbl>
              <a:tblPr firstRow="1" firstCol="1" lastRow="1" lastCol="1" bandRow="1" bandCol="1">
                <a:tableStyleId>{3C2FFA5D-87B4-456A-9821-1D502468CF0F}</a:tableStyleId>
              </a:tblPr>
              <a:tblGrid>
                <a:gridCol w="3103880">
                  <a:extLst>
                    <a:ext uri="{9D8B030D-6E8A-4147-A177-3AD203B41FA5}">
                      <a16:colId xmlns:a16="http://schemas.microsoft.com/office/drawing/2014/main" val="3059161767"/>
                    </a:ext>
                  </a:extLst>
                </a:gridCol>
              </a:tblGrid>
              <a:tr h="302409">
                <a:tc>
                  <a:txBody>
                    <a:bodyPr/>
                    <a:lstStyle/>
                    <a:p>
                      <a:pPr marR="2540" algn="just">
                        <a:lnSpc>
                          <a:spcPct val="107000"/>
                        </a:lnSpc>
                        <a:spcBef>
                          <a:spcPts val="600"/>
                        </a:spcBef>
                        <a:spcAft>
                          <a:spcPts val="600"/>
                        </a:spcAft>
                      </a:pPr>
                      <a:r>
                        <a:rPr lang="en-GB" sz="2400" kern="0" dirty="0">
                          <a:solidFill>
                            <a:srgbClr val="404140"/>
                          </a:solidFill>
                          <a:effectLst/>
                        </a:rPr>
                        <a:t>Anna Sveva Balduini</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3992659737"/>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Manuela Amendola</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718210871"/>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Roberto Angotti</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3088430220"/>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Claudio Bensi</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1606072461"/>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Manuela Bonacci</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427756299"/>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Ubaldo Carrino</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618269803"/>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Pietro Checcucci</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804306091"/>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Marco Cioppa</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3123959766"/>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Simona Coscia</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3901191773"/>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Guido Dal Miglio</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2759197229"/>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Carmela Leone</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3631701283"/>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Michela Mainardi</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3790523997"/>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Riccardo Mazzarella</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3786485346"/>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Alessandra Mereu</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4048471714"/>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Caterina Pellegrino</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2371695278"/>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Attilio Sorice</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467361610"/>
                  </a:ext>
                </a:extLst>
              </a:tr>
              <a:tr h="302409">
                <a:tc>
                  <a:txBody>
                    <a:bodyPr/>
                    <a:lstStyle/>
                    <a:p>
                      <a:pPr marR="2540" algn="just">
                        <a:lnSpc>
                          <a:spcPct val="107000"/>
                        </a:lnSpc>
                        <a:spcBef>
                          <a:spcPts val="600"/>
                        </a:spcBef>
                        <a:spcAft>
                          <a:spcPts val="600"/>
                        </a:spcAft>
                      </a:pPr>
                      <a:r>
                        <a:rPr lang="en-GB" sz="2400" kern="0" dirty="0">
                          <a:solidFill>
                            <a:srgbClr val="404140"/>
                          </a:solidFill>
                          <a:effectLst/>
                        </a:rPr>
                        <a:t>Stefano Volpi</a:t>
                      </a:r>
                      <a:endParaRPr lang="it-IT" sz="2400" kern="100" dirty="0">
                        <a:solidFill>
                          <a:srgbClr val="4041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78" marR="51478" marT="0" marB="0"/>
                </a:tc>
                <a:extLst>
                  <a:ext uri="{0D108BD9-81ED-4DB2-BD59-A6C34878D82A}">
                    <a16:rowId xmlns:a16="http://schemas.microsoft.com/office/drawing/2014/main" val="783716957"/>
                  </a:ext>
                </a:extLst>
              </a:tr>
            </a:tbl>
          </a:graphicData>
        </a:graphic>
      </p:graphicFrame>
    </p:spTree>
    <p:extLst>
      <p:ext uri="{BB962C8B-B14F-4D97-AF65-F5344CB8AC3E}">
        <p14:creationId xmlns:p14="http://schemas.microsoft.com/office/powerpoint/2010/main" val="96724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4109663" y="230"/>
            <a:ext cx="8082337" cy="6862361"/>
          </a:xfrm>
          <a:prstGeom prst="rect">
            <a:avLst/>
          </a:prstGeom>
        </p:spPr>
      </p:pic>
      <p:pic>
        <p:nvPicPr>
          <p:cNvPr id="6" name="Immagine 5"/>
          <p:cNvPicPr>
            <a:picLocks noChangeAspect="1"/>
          </p:cNvPicPr>
          <p:nvPr/>
        </p:nvPicPr>
        <p:blipFill>
          <a:blip r:embed="rId3"/>
          <a:stretch>
            <a:fillRect/>
          </a:stretch>
        </p:blipFill>
        <p:spPr>
          <a:xfrm>
            <a:off x="0" y="0"/>
            <a:ext cx="7112000" cy="6858000"/>
          </a:xfrm>
          <a:prstGeom prst="rect">
            <a:avLst/>
          </a:prstGeom>
        </p:spPr>
      </p:pic>
      <p:sp>
        <p:nvSpPr>
          <p:cNvPr id="9" name="CasellaDiTesto 8"/>
          <p:cNvSpPr txBox="1"/>
          <p:nvPr/>
        </p:nvSpPr>
        <p:spPr>
          <a:xfrm>
            <a:off x="723207" y="731520"/>
            <a:ext cx="4763193" cy="646331"/>
          </a:xfrm>
          <a:prstGeom prst="rect">
            <a:avLst/>
          </a:prstGeom>
          <a:noFill/>
        </p:spPr>
        <p:txBody>
          <a:bodyPr wrap="square" rtlCol="0">
            <a:spAutoFit/>
          </a:bodyPr>
          <a:lstStyle/>
          <a:p>
            <a:r>
              <a:rPr lang="it-IT" sz="3600" b="1" dirty="0">
                <a:solidFill>
                  <a:srgbClr val="002060"/>
                </a:solidFill>
                <a:latin typeface="Inapp" charset="0"/>
                <a:ea typeface="Inapp" charset="0"/>
                <a:cs typeface="Inapp" charset="0"/>
              </a:rPr>
              <a:t>Project </a:t>
            </a:r>
            <a:r>
              <a:rPr lang="it-IT" sz="3600" b="1" dirty="0" err="1">
                <a:solidFill>
                  <a:srgbClr val="002060"/>
                </a:solidFill>
                <a:latin typeface="Inapp" charset="0"/>
                <a:ea typeface="Inapp" charset="0"/>
                <a:cs typeface="Inapp" charset="0"/>
              </a:rPr>
              <a:t>contents</a:t>
            </a:r>
            <a:endParaRPr lang="it-IT" sz="3600" b="1" dirty="0">
              <a:solidFill>
                <a:srgbClr val="002060"/>
              </a:solidFill>
              <a:latin typeface="Inapp" charset="0"/>
              <a:ea typeface="Inapp" charset="0"/>
              <a:cs typeface="Inapp" charset="0"/>
            </a:endParaRPr>
          </a:p>
        </p:txBody>
      </p:sp>
      <p:sp>
        <p:nvSpPr>
          <p:cNvPr id="10" name="CasellaDiTesto 9"/>
          <p:cNvSpPr txBox="1"/>
          <p:nvPr/>
        </p:nvSpPr>
        <p:spPr>
          <a:xfrm>
            <a:off x="723207" y="1881150"/>
            <a:ext cx="4256117" cy="523220"/>
          </a:xfrm>
          <a:prstGeom prst="rect">
            <a:avLst/>
          </a:prstGeom>
          <a:noFill/>
        </p:spPr>
        <p:txBody>
          <a:bodyPr wrap="square" rtlCol="0" anchor="ctr">
            <a:spAutoFit/>
          </a:bodyPr>
          <a:lstStyle/>
          <a:p>
            <a:r>
              <a:rPr lang="it-IT" sz="2800" b="1" dirty="0">
                <a:solidFill>
                  <a:srgbClr val="009FE0"/>
                </a:solidFill>
                <a:latin typeface="Inapp" charset="0"/>
                <a:ea typeface="Inapp" charset="0"/>
                <a:cs typeface="Inapp" charset="0"/>
              </a:rPr>
              <a:t>Background</a:t>
            </a:r>
            <a:endParaRPr lang="it-IT" sz="2800" b="1" dirty="0">
              <a:solidFill>
                <a:srgbClr val="002060"/>
              </a:solidFill>
              <a:latin typeface="Inapp" charset="0"/>
              <a:ea typeface="Inapp" charset="0"/>
              <a:cs typeface="Inapp" charset="0"/>
            </a:endParaRPr>
          </a:p>
        </p:txBody>
      </p:sp>
      <p:sp>
        <p:nvSpPr>
          <p:cNvPr id="18" name="CasellaDiTesto 17"/>
          <p:cNvSpPr txBox="1"/>
          <p:nvPr/>
        </p:nvSpPr>
        <p:spPr>
          <a:xfrm>
            <a:off x="714894" y="2752706"/>
            <a:ext cx="4256117" cy="523220"/>
          </a:xfrm>
          <a:prstGeom prst="rect">
            <a:avLst/>
          </a:prstGeom>
          <a:noFill/>
        </p:spPr>
        <p:txBody>
          <a:bodyPr wrap="square" rtlCol="0" anchor="ctr">
            <a:spAutoFit/>
          </a:bodyPr>
          <a:lstStyle/>
          <a:p>
            <a:r>
              <a:rPr lang="it-IT" sz="2800" b="1" dirty="0" err="1">
                <a:solidFill>
                  <a:srgbClr val="FAC400"/>
                </a:solidFill>
                <a:latin typeface="Inapp" charset="0"/>
                <a:ea typeface="Inapp" charset="0"/>
                <a:cs typeface="Inapp" charset="0"/>
              </a:rPr>
              <a:t>Intervention</a:t>
            </a:r>
            <a:r>
              <a:rPr lang="it-IT" sz="2800" b="1" dirty="0">
                <a:solidFill>
                  <a:srgbClr val="FAC400"/>
                </a:solidFill>
                <a:latin typeface="Inapp" charset="0"/>
                <a:ea typeface="Inapp" charset="0"/>
                <a:cs typeface="Inapp" charset="0"/>
              </a:rPr>
              <a:t> </a:t>
            </a:r>
            <a:r>
              <a:rPr lang="it-IT" sz="2800" b="1" dirty="0" err="1">
                <a:solidFill>
                  <a:srgbClr val="FAC400"/>
                </a:solidFill>
                <a:latin typeface="Inapp" charset="0"/>
                <a:ea typeface="Inapp" charset="0"/>
                <a:cs typeface="Inapp" charset="0"/>
              </a:rPr>
              <a:t>logic</a:t>
            </a:r>
            <a:endParaRPr lang="it-IT" sz="2800" b="1" dirty="0">
              <a:solidFill>
                <a:srgbClr val="FAC400"/>
              </a:solidFill>
              <a:latin typeface="Inapp" charset="0"/>
              <a:ea typeface="Inapp" charset="0"/>
              <a:cs typeface="Inapp" charset="0"/>
            </a:endParaRPr>
          </a:p>
        </p:txBody>
      </p:sp>
      <p:sp>
        <p:nvSpPr>
          <p:cNvPr id="19" name="CasellaDiTesto 18"/>
          <p:cNvSpPr txBox="1"/>
          <p:nvPr/>
        </p:nvSpPr>
        <p:spPr>
          <a:xfrm>
            <a:off x="723207" y="3672187"/>
            <a:ext cx="4256117" cy="523220"/>
          </a:xfrm>
          <a:prstGeom prst="rect">
            <a:avLst/>
          </a:prstGeom>
          <a:noFill/>
        </p:spPr>
        <p:txBody>
          <a:bodyPr wrap="square" rtlCol="0" anchor="ctr">
            <a:spAutoFit/>
          </a:bodyPr>
          <a:lstStyle/>
          <a:p>
            <a:r>
              <a:rPr lang="it-IT" sz="2800" b="1" dirty="0" err="1">
                <a:solidFill>
                  <a:srgbClr val="5EAB36"/>
                </a:solidFill>
                <a:latin typeface="Inapp" charset="0"/>
                <a:ea typeface="Inapp" charset="0"/>
                <a:cs typeface="Inapp" charset="0"/>
              </a:rPr>
              <a:t>workplan</a:t>
            </a:r>
            <a:endParaRPr lang="it-IT" sz="2800" b="1" dirty="0">
              <a:solidFill>
                <a:srgbClr val="5EAB36"/>
              </a:solidFill>
              <a:latin typeface="Inapp" charset="0"/>
              <a:ea typeface="Inapp" charset="0"/>
              <a:cs typeface="Inapp" charset="0"/>
            </a:endParaRPr>
          </a:p>
        </p:txBody>
      </p:sp>
      <p:sp>
        <p:nvSpPr>
          <p:cNvPr id="20" name="CasellaDiTesto 19"/>
          <p:cNvSpPr txBox="1"/>
          <p:nvPr/>
        </p:nvSpPr>
        <p:spPr>
          <a:xfrm>
            <a:off x="714893" y="4607122"/>
            <a:ext cx="4256117" cy="954107"/>
          </a:xfrm>
          <a:prstGeom prst="rect">
            <a:avLst/>
          </a:prstGeom>
          <a:noFill/>
        </p:spPr>
        <p:txBody>
          <a:bodyPr wrap="square" rtlCol="0" anchor="ctr">
            <a:spAutoFit/>
          </a:bodyPr>
          <a:lstStyle/>
          <a:p>
            <a:r>
              <a:rPr lang="it-IT" sz="2800" b="1" dirty="0">
                <a:solidFill>
                  <a:srgbClr val="DF017E"/>
                </a:solidFill>
                <a:latin typeface="Inapp" charset="0"/>
                <a:ea typeface="Inapp" charset="0"/>
                <a:cs typeface="Inapp" charset="0"/>
              </a:rPr>
              <a:t>Governance and management</a:t>
            </a:r>
          </a:p>
        </p:txBody>
      </p:sp>
    </p:spTree>
    <p:extLst>
      <p:ext uri="{BB962C8B-B14F-4D97-AF65-F5344CB8AC3E}">
        <p14:creationId xmlns:p14="http://schemas.microsoft.com/office/powerpoint/2010/main" val="51723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581891"/>
            <a:ext cx="3042458" cy="490451"/>
          </a:xfrm>
          <a:prstGeom prst="rect">
            <a:avLst/>
          </a:prstGeom>
          <a:solidFill>
            <a:srgbClr val="009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1565" y="551112"/>
            <a:ext cx="3042458" cy="523220"/>
          </a:xfrm>
          <a:prstGeom prst="rect">
            <a:avLst/>
          </a:prstGeom>
          <a:noFill/>
        </p:spPr>
        <p:txBody>
          <a:bodyPr wrap="square" rtlCol="0" anchor="ctr">
            <a:spAutoFit/>
          </a:bodyPr>
          <a:lstStyle/>
          <a:p>
            <a:pPr algn="ctr"/>
            <a:r>
              <a:rPr kumimoji="0" lang="it-IT" sz="2800" b="1" i="0" u="none" strike="noStrike" kern="1200" cap="none" spc="0" normalizeH="0" baseline="0" noProof="0" dirty="0">
                <a:ln>
                  <a:noFill/>
                </a:ln>
                <a:solidFill>
                  <a:schemeClr val="bg1"/>
                </a:solidFill>
                <a:effectLst/>
                <a:uLnTx/>
                <a:uFillTx/>
                <a:latin typeface="Inapp" charset="0"/>
                <a:ea typeface="Inapp" charset="0"/>
                <a:cs typeface="Inapp" charset="0"/>
              </a:rPr>
              <a:t>Background</a:t>
            </a:r>
            <a:endParaRPr lang="it-IT" sz="3600" b="1" dirty="0">
              <a:solidFill>
                <a:schemeClr val="bg1"/>
              </a:solidFill>
              <a:latin typeface="Inapp" charset="0"/>
              <a:ea typeface="Inapp" charset="0"/>
              <a:cs typeface="Inapp" charset="0"/>
            </a:endParaRPr>
          </a:p>
        </p:txBody>
      </p:sp>
      <p:pic>
        <p:nvPicPr>
          <p:cNvPr id="8" name="Immagine 7"/>
          <p:cNvPicPr>
            <a:picLocks noChangeAspect="1"/>
          </p:cNvPicPr>
          <p:nvPr/>
        </p:nvPicPr>
        <p:blipFill>
          <a:blip r:embed="rId2"/>
          <a:stretch>
            <a:fillRect/>
          </a:stretch>
        </p:blipFill>
        <p:spPr>
          <a:xfrm>
            <a:off x="10673543" y="5909822"/>
            <a:ext cx="1135248" cy="497642"/>
          </a:xfrm>
          <a:prstGeom prst="rect">
            <a:avLst/>
          </a:prstGeom>
        </p:spPr>
      </p:pic>
      <p:sp>
        <p:nvSpPr>
          <p:cNvPr id="9" name="CasellaDiTesto 8"/>
          <p:cNvSpPr txBox="1"/>
          <p:nvPr/>
        </p:nvSpPr>
        <p:spPr>
          <a:xfrm>
            <a:off x="260938" y="1236818"/>
            <a:ext cx="11392582" cy="4862870"/>
          </a:xfrm>
          <a:prstGeom prst="rect">
            <a:avLst/>
          </a:prstGeom>
          <a:noFill/>
        </p:spPr>
        <p:txBody>
          <a:bodyPr wrap="square" rtlCol="0">
            <a:spAutoFit/>
          </a:bodyPr>
          <a:lstStyle/>
          <a:p>
            <a:pPr marL="342900" marR="2540" indent="-342900" algn="just">
              <a:spcBef>
                <a:spcPts val="600"/>
              </a:spcBef>
              <a:spcAft>
                <a:spcPts val="600"/>
              </a:spcAft>
              <a:buFont typeface="Wingdings" panose="05000000000000000000" pitchFamily="2" charset="2"/>
              <a:buChar char="q"/>
            </a:pP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The last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two</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years</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have</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been</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characterized</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by an intense programming and planning of national policies on VET and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adult</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learning,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accompanied</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by a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particularly</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significant</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dimension</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of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financial</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investments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planned</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to support </a:t>
            </a:r>
            <a:r>
              <a:rPr lang="it-IT" sz="20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it</a:t>
            </a:r>
            <a:r>
              <a:rPr lang="it-IT"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p>
          <a:p>
            <a:pPr marL="342900" marR="2540" indent="-342900" algn="just">
              <a:spcBef>
                <a:spcPts val="600"/>
              </a:spcBef>
              <a:spcAft>
                <a:spcPts val="600"/>
              </a:spcAft>
              <a:buFont typeface="Wingdings" panose="05000000000000000000" pitchFamily="2" charset="2"/>
              <a:buChar char="q"/>
            </a:pPr>
            <a:r>
              <a:rPr lang="en-GB"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The policy making and design in the field of active labour market policies has been characterized by the constant increase in interinstitutional dialogue with all socio-economic actors in various capacities participating in multi-actor and multilevel governance operating in policy relevant sectors. </a:t>
            </a:r>
          </a:p>
          <a:p>
            <a:pPr marL="342900" marR="2540" indent="-342900" algn="just">
              <a:spcBef>
                <a:spcPts val="600"/>
              </a:spcBef>
              <a:spcAft>
                <a:spcPts val="600"/>
              </a:spcAft>
              <a:buFont typeface="Wingdings" panose="05000000000000000000" pitchFamily="2" charset="2"/>
              <a:buChar char="q"/>
            </a:pPr>
            <a:r>
              <a:rPr lang="en-GB"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This has led to the adoption of shared principles, the identification of more clearly defined strategic and operational objectives with the definition of implementation responsibilities, the achievement of better levels of consistency between different policies. </a:t>
            </a:r>
          </a:p>
          <a:p>
            <a:pPr marL="342900" marR="2540" indent="-342900" algn="just">
              <a:spcBef>
                <a:spcPts val="600"/>
              </a:spcBef>
              <a:spcAft>
                <a:spcPts val="600"/>
              </a:spcAft>
              <a:buFont typeface="Wingdings" panose="05000000000000000000" pitchFamily="2" charset="2"/>
              <a:buChar char="q"/>
            </a:pPr>
            <a:r>
              <a:rPr lang="en-GB" sz="20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The IT National Recovery and Resilience Plan (PNRR) is the programming act in which the discontinuity with regard to the past fragmentation of interventions finds immediate evidence.   </a:t>
            </a:r>
            <a:endParaRPr lang="it-IT" sz="2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7562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581891"/>
            <a:ext cx="3042458" cy="490451"/>
          </a:xfrm>
          <a:prstGeom prst="rect">
            <a:avLst/>
          </a:prstGeom>
          <a:solidFill>
            <a:srgbClr val="009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1565" y="551112"/>
            <a:ext cx="3042458" cy="523220"/>
          </a:xfrm>
          <a:prstGeom prst="rect">
            <a:avLst/>
          </a:prstGeom>
          <a:noFill/>
        </p:spPr>
        <p:txBody>
          <a:bodyPr wrap="square" rtlCol="0" anchor="ctr">
            <a:spAutoFit/>
          </a:bodyPr>
          <a:lstStyle/>
          <a:p>
            <a:pPr algn="ctr"/>
            <a:r>
              <a:rPr kumimoji="0" lang="it-IT" sz="2800" b="1" i="0" u="none" strike="noStrike" kern="1200" cap="none" spc="0" normalizeH="0" baseline="0" noProof="0" dirty="0">
                <a:ln>
                  <a:noFill/>
                </a:ln>
                <a:solidFill>
                  <a:schemeClr val="bg1"/>
                </a:solidFill>
                <a:effectLst/>
                <a:uLnTx/>
                <a:uFillTx/>
                <a:latin typeface="Inapp" charset="0"/>
                <a:ea typeface="Inapp" charset="0"/>
                <a:cs typeface="Inapp" charset="0"/>
              </a:rPr>
              <a:t>Background</a:t>
            </a:r>
            <a:endParaRPr lang="it-IT" sz="3600" b="1" dirty="0">
              <a:solidFill>
                <a:schemeClr val="bg1"/>
              </a:solidFill>
              <a:latin typeface="Inapp" charset="0"/>
              <a:ea typeface="Inapp" charset="0"/>
              <a:cs typeface="Inapp" charset="0"/>
            </a:endParaRPr>
          </a:p>
        </p:txBody>
      </p:sp>
      <p:pic>
        <p:nvPicPr>
          <p:cNvPr id="8" name="Immagine 7"/>
          <p:cNvPicPr>
            <a:picLocks noChangeAspect="1"/>
          </p:cNvPicPr>
          <p:nvPr/>
        </p:nvPicPr>
        <p:blipFill>
          <a:blip r:embed="rId2"/>
          <a:stretch>
            <a:fillRect/>
          </a:stretch>
        </p:blipFill>
        <p:spPr>
          <a:xfrm>
            <a:off x="10673543" y="5909822"/>
            <a:ext cx="1135248" cy="497642"/>
          </a:xfrm>
          <a:prstGeom prst="rect">
            <a:avLst/>
          </a:prstGeom>
        </p:spPr>
      </p:pic>
      <p:sp>
        <p:nvSpPr>
          <p:cNvPr id="9" name="CasellaDiTesto 8"/>
          <p:cNvSpPr txBox="1"/>
          <p:nvPr/>
        </p:nvSpPr>
        <p:spPr>
          <a:xfrm>
            <a:off x="383209" y="1316864"/>
            <a:ext cx="11208091" cy="4845942"/>
          </a:xfrm>
          <a:prstGeom prst="rect">
            <a:avLst/>
          </a:prstGeom>
          <a:noFill/>
        </p:spPr>
        <p:txBody>
          <a:bodyPr wrap="square" rtlCol="0">
            <a:spAutoFit/>
          </a:bodyPr>
          <a:lstStyle/>
          <a:p>
            <a:pPr marL="285750" marR="2540" indent="-285750" algn="just">
              <a:spcAft>
                <a:spcPts val="1000"/>
              </a:spcAft>
              <a:buFont typeface="Wingdings" panose="05000000000000000000" pitchFamily="2" charset="2"/>
              <a:buChar char="q"/>
            </a:pPr>
            <a:r>
              <a:rPr lang="en-GB" sz="18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Training and the improvement of skills, in particular digital, technical and scientific ones, play a decisive role in encouraging and accompanying the mobility of workers - and citizens, in general - and providing them with the skills to meet the future challenges of the </a:t>
            </a:r>
            <a:r>
              <a:rPr lang="en-GB" sz="18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labor</a:t>
            </a:r>
            <a:r>
              <a:rPr lang="en-GB" sz="18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market. </a:t>
            </a:r>
            <a:endPar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285750" marR="2540" indent="-285750" algn="just">
              <a:spcAft>
                <a:spcPts val="1000"/>
              </a:spcAft>
              <a:buFont typeface="Wingdings" panose="05000000000000000000" pitchFamily="2" charset="2"/>
              <a:buChar char="q"/>
            </a:pPr>
            <a:r>
              <a:rPr lang="en-GB" sz="18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Within the PNRR, some lines of action are identified to strengthen active labour market policies, vocational training and the strengthening of the national education system: </a:t>
            </a:r>
            <a:endPar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720725" marR="2540" lvl="0" indent="-342900" algn="just">
              <a:lnSpc>
                <a:spcPct val="115000"/>
              </a:lnSpc>
              <a:buFont typeface="+mj-lt"/>
              <a:buAutoNum type="arabicPeriod"/>
            </a:pPr>
            <a:r>
              <a:rPr lang="en-US" sz="1800" dirty="0">
                <a:effectLst/>
                <a:latin typeface="Verdana" panose="020B0604030504040204" pitchFamily="34" charset="0"/>
                <a:ea typeface="Verdana" panose="020B0604030504040204" pitchFamily="34" charset="0"/>
              </a:rPr>
              <a:t>promote the revision of the governance of the vocational training system in Italy, through the adoption of the "National New Skills Plan (PNNC)";</a:t>
            </a:r>
            <a:endParaRPr lang="it-IT" sz="1800" dirty="0">
              <a:effectLst/>
              <a:latin typeface="Verdana" panose="020B0604030504040204" pitchFamily="34" charset="0"/>
              <a:ea typeface="Verdana" panose="020B0604030504040204" pitchFamily="34" charset="0"/>
            </a:endParaRPr>
          </a:p>
          <a:p>
            <a:pPr marL="720725" marR="2540" lvl="0" indent="-342900" algn="just">
              <a:lnSpc>
                <a:spcPct val="115000"/>
              </a:lnSpc>
              <a:buFont typeface="+mj-lt"/>
              <a:buAutoNum type="arabicPeriod"/>
            </a:pPr>
            <a:r>
              <a:rPr lang="en-US" sz="1800" dirty="0">
                <a:effectLst/>
                <a:latin typeface="Verdana" panose="020B0604030504040204" pitchFamily="34" charset="0"/>
                <a:ea typeface="Verdana" panose="020B0604030504040204" pitchFamily="34" charset="0"/>
              </a:rPr>
              <a:t>support the employability of workers in transition and the unemployed, through the extension of active </a:t>
            </a:r>
            <a:r>
              <a:rPr lang="en-US" sz="1800" dirty="0" err="1">
                <a:effectLst/>
                <a:latin typeface="Verdana" panose="020B0604030504040204" pitchFamily="34" charset="0"/>
                <a:ea typeface="Verdana" panose="020B0604030504040204" pitchFamily="34" charset="0"/>
              </a:rPr>
              <a:t>labour</a:t>
            </a:r>
            <a:r>
              <a:rPr lang="en-US" sz="1800" dirty="0">
                <a:effectLst/>
                <a:latin typeface="Verdana" panose="020B0604030504040204" pitchFamily="34" charset="0"/>
                <a:ea typeface="Verdana" panose="020B0604030504040204" pitchFamily="34" charset="0"/>
              </a:rPr>
              <a:t> market policy measures, as part of the new national </a:t>
            </a:r>
            <a:r>
              <a:rPr lang="en-US" sz="1800" dirty="0" err="1">
                <a:effectLst/>
                <a:latin typeface="Verdana" panose="020B0604030504040204" pitchFamily="34" charset="0"/>
                <a:ea typeface="Verdana" panose="020B0604030504040204" pitchFamily="34" charset="0"/>
              </a:rPr>
              <a:t>Programme</a:t>
            </a:r>
            <a:r>
              <a:rPr lang="en-US" sz="1800" dirty="0">
                <a:effectLst/>
                <a:latin typeface="Verdana" panose="020B0604030504040204" pitchFamily="34" charset="0"/>
                <a:ea typeface="Verdana" panose="020B0604030504040204" pitchFamily="34" charset="0"/>
              </a:rPr>
              <a:t> for the “Employability of Workers Guarantee"(GOL); </a:t>
            </a:r>
            <a:endParaRPr lang="it-IT" sz="1800" dirty="0">
              <a:effectLst/>
              <a:latin typeface="Verdana" panose="020B0604030504040204" pitchFamily="34" charset="0"/>
              <a:ea typeface="Verdana" panose="020B0604030504040204" pitchFamily="34" charset="0"/>
            </a:endParaRPr>
          </a:p>
          <a:p>
            <a:pPr marL="720725" marR="2540" lvl="0" indent="-342900" algn="just">
              <a:lnSpc>
                <a:spcPct val="115000"/>
              </a:lnSpc>
              <a:buFont typeface="+mj-lt"/>
              <a:buAutoNum type="arabicPeriod"/>
            </a:pPr>
            <a:r>
              <a:rPr lang="en-US" sz="1800" dirty="0">
                <a:effectLst/>
                <a:latin typeface="Verdana" panose="020B0604030504040204" pitchFamily="34" charset="0"/>
                <a:ea typeface="Verdana" panose="020B0604030504040204" pitchFamily="34" charset="0"/>
              </a:rPr>
              <a:t>Strengthening the dual system</a:t>
            </a:r>
            <a:endParaRPr lang="it-IT" sz="1800" dirty="0">
              <a:effectLst/>
              <a:latin typeface="Verdana" panose="020B0604030504040204" pitchFamily="34" charset="0"/>
              <a:ea typeface="Verdana" panose="020B0604030504040204" pitchFamily="34" charset="0"/>
            </a:endParaRPr>
          </a:p>
          <a:p>
            <a:pPr marL="720725" marR="2540" lvl="0" indent="-342900" algn="just">
              <a:lnSpc>
                <a:spcPct val="115000"/>
              </a:lnSpc>
              <a:spcAft>
                <a:spcPts val="1000"/>
              </a:spcAft>
              <a:buFont typeface="+mj-lt"/>
              <a:buAutoNum type="arabicPeriod"/>
            </a:pPr>
            <a:r>
              <a:rPr lang="en-US" sz="1800" dirty="0">
                <a:effectLst/>
                <a:latin typeface="Verdana" panose="020B0604030504040204" pitchFamily="34" charset="0"/>
                <a:ea typeface="Verdana" panose="020B0604030504040204" pitchFamily="34" charset="0"/>
              </a:rPr>
              <a:t>adaptation of the supply of technical and vocational education to the demand for skills coming from the productive fabric of the country, in particular for skills related to the digital, ecological and environmental sustainability transition.</a:t>
            </a:r>
            <a:endParaRPr lang="it-IT" sz="18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2978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581891"/>
            <a:ext cx="3042458" cy="490451"/>
          </a:xfrm>
          <a:prstGeom prst="rect">
            <a:avLst/>
          </a:prstGeom>
          <a:solidFill>
            <a:srgbClr val="009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1565" y="551112"/>
            <a:ext cx="3042458" cy="523220"/>
          </a:xfrm>
          <a:prstGeom prst="rect">
            <a:avLst/>
          </a:prstGeom>
          <a:noFill/>
        </p:spPr>
        <p:txBody>
          <a:bodyPr wrap="square" rtlCol="0" anchor="ctr">
            <a:spAutoFit/>
          </a:bodyPr>
          <a:lstStyle/>
          <a:p>
            <a:pPr algn="ctr"/>
            <a:r>
              <a:rPr kumimoji="0" lang="it-IT" sz="2800" b="1" i="0" u="none" strike="noStrike" kern="1200" cap="none" spc="0" normalizeH="0" baseline="0" noProof="0" dirty="0">
                <a:ln>
                  <a:noFill/>
                </a:ln>
                <a:solidFill>
                  <a:schemeClr val="bg1"/>
                </a:solidFill>
                <a:effectLst/>
                <a:uLnTx/>
                <a:uFillTx/>
                <a:latin typeface="Inapp" charset="0"/>
                <a:ea typeface="Inapp" charset="0"/>
                <a:cs typeface="Inapp" charset="0"/>
              </a:rPr>
              <a:t>Background</a:t>
            </a:r>
            <a:endParaRPr lang="it-IT" sz="3600" b="1" dirty="0">
              <a:solidFill>
                <a:schemeClr val="bg1"/>
              </a:solidFill>
              <a:latin typeface="Inapp" charset="0"/>
              <a:ea typeface="Inapp" charset="0"/>
              <a:cs typeface="Inapp" charset="0"/>
            </a:endParaRPr>
          </a:p>
        </p:txBody>
      </p:sp>
      <p:pic>
        <p:nvPicPr>
          <p:cNvPr id="8" name="Immagine 7"/>
          <p:cNvPicPr>
            <a:picLocks noChangeAspect="1"/>
          </p:cNvPicPr>
          <p:nvPr/>
        </p:nvPicPr>
        <p:blipFill>
          <a:blip r:embed="rId2"/>
          <a:stretch>
            <a:fillRect/>
          </a:stretch>
        </p:blipFill>
        <p:spPr>
          <a:xfrm>
            <a:off x="10673543" y="5909822"/>
            <a:ext cx="1135248" cy="497642"/>
          </a:xfrm>
          <a:prstGeom prst="rect">
            <a:avLst/>
          </a:prstGeom>
        </p:spPr>
      </p:pic>
      <p:sp>
        <p:nvSpPr>
          <p:cNvPr id="9" name="CasellaDiTesto 8"/>
          <p:cNvSpPr txBox="1"/>
          <p:nvPr/>
        </p:nvSpPr>
        <p:spPr>
          <a:xfrm>
            <a:off x="383209" y="1416284"/>
            <a:ext cx="11340171" cy="4493538"/>
          </a:xfrm>
          <a:prstGeom prst="rect">
            <a:avLst/>
          </a:prstGeom>
          <a:noFill/>
        </p:spPr>
        <p:txBody>
          <a:bodyPr wrap="square" rtlCol="0">
            <a:spAutoFit/>
          </a:bodyPr>
          <a:lstStyle/>
          <a:p>
            <a:pPr marL="285750" marR="2540" indent="-285750" algn="just">
              <a:spcBef>
                <a:spcPts val="600"/>
              </a:spcBef>
              <a:spcAft>
                <a:spcPts val="600"/>
              </a:spcAft>
              <a:buFont typeface="Wingdings" panose="05000000000000000000" pitchFamily="2" charset="2"/>
              <a:buChar char="q"/>
            </a:pPr>
            <a:r>
              <a:rPr lang="en-GB"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The data on the consistency of functional illiteracy of the Italian population must be read in association with the evidence relating to the participation of citizens in the educational and training offer.  In 2020, the COVID-19 pandemic caused a significant reduction in the level of adult participation in lifelong learning in Europe. The trend in the rate of adult participation in education and training in Europe had declined considerably, after showing signs of growth in recent years. </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285750" marR="2540" indent="-285750" algn="just">
              <a:spcBef>
                <a:spcPts val="600"/>
              </a:spcBef>
              <a:spcAft>
                <a:spcPts val="600"/>
              </a:spcAft>
              <a:buFont typeface="Wingdings" panose="05000000000000000000" pitchFamily="2" charset="2"/>
              <a:buChar char="q"/>
            </a:pPr>
            <a:r>
              <a:rPr lang="en-GB"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According to the latest available data (Eurostat – LFS), the propensity of EU citizens to invest in their skills is showing important signs of growth, although it is still too low. After 2020, in fact, positive rebounds have occurred almost everywhere in the countries of the European Union.  </a:t>
            </a:r>
          </a:p>
          <a:p>
            <a:pPr marL="285750" marR="2540" indent="-285750" algn="just">
              <a:spcBef>
                <a:spcPts val="600"/>
              </a:spcBef>
              <a:spcAft>
                <a:spcPts val="600"/>
              </a:spcAft>
              <a:buFont typeface="Wingdings" panose="05000000000000000000" pitchFamily="2" charset="2"/>
              <a:buChar char="q"/>
            </a:pPr>
            <a:r>
              <a:rPr lang="en-GB" sz="16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But after the good performance recorded in 2021, with an increase in the participation rate compared to 2020 – from 7.2, moreover after years of stagnation, to 9.9, in 2022 (last available data) there is a new decrease, not excessively significant, but worrying if compared to the progressive expansion of the training offer that has occurred in the meantime.</a:t>
            </a:r>
          </a:p>
          <a:p>
            <a:pPr marL="342900" marR="2540" indent="-342900" algn="just">
              <a:spcBef>
                <a:spcPts val="600"/>
              </a:spcBef>
              <a:spcAft>
                <a:spcPts val="600"/>
              </a:spcAft>
              <a:buFont typeface="Wingdings" panose="05000000000000000000" pitchFamily="2" charset="2"/>
              <a:buChar char="q"/>
            </a:pPr>
            <a:r>
              <a:rPr lang="it-IT" sz="1600" dirty="0">
                <a:effectLst/>
                <a:latin typeface="Verdana" panose="020B0604030504040204" pitchFamily="34" charset="0"/>
                <a:ea typeface="Verdana" panose="020B0604030504040204" pitchFamily="34" charset="0"/>
              </a:rPr>
              <a:t>A </a:t>
            </a:r>
            <a:r>
              <a:rPr lang="it-IT" sz="1600" dirty="0" err="1">
                <a:effectLst/>
                <a:latin typeface="Verdana" panose="020B0604030504040204" pitchFamily="34" charset="0"/>
                <a:ea typeface="Verdana" panose="020B0604030504040204" pitchFamily="34" charset="0"/>
              </a:rPr>
              <a:t>particular</a:t>
            </a:r>
            <a:r>
              <a:rPr lang="it-IT" sz="1600" dirty="0">
                <a:effectLst/>
                <a:latin typeface="Verdana" panose="020B0604030504040204" pitchFamily="34" charset="0"/>
                <a:ea typeface="Verdana" panose="020B0604030504040204" pitchFamily="34" charset="0"/>
              </a:rPr>
              <a:t> focus of </a:t>
            </a:r>
            <a:r>
              <a:rPr lang="it-IT" sz="1600" dirty="0" err="1">
                <a:effectLst/>
                <a:latin typeface="Verdana" panose="020B0604030504040204" pitchFamily="34" charset="0"/>
                <a:ea typeface="Verdana" panose="020B0604030504040204" pitchFamily="34" charset="0"/>
              </a:rPr>
              <a:t>attention</a:t>
            </a:r>
            <a:r>
              <a:rPr lang="it-IT" sz="1600" dirty="0">
                <a:effectLst/>
                <a:latin typeface="Verdana" panose="020B0604030504040204" pitchFamily="34" charset="0"/>
                <a:ea typeface="Verdana" panose="020B0604030504040204" pitchFamily="34" charset="0"/>
              </a:rPr>
              <a:t> </a:t>
            </a:r>
            <a:r>
              <a:rPr lang="it-IT" sz="1600" dirty="0" err="1">
                <a:effectLst/>
                <a:latin typeface="Verdana" panose="020B0604030504040204" pitchFamily="34" charset="0"/>
                <a:ea typeface="Verdana" panose="020B0604030504040204" pitchFamily="34" charset="0"/>
              </a:rPr>
              <a:t>should</a:t>
            </a:r>
            <a:r>
              <a:rPr lang="it-IT" sz="1600" dirty="0">
                <a:effectLst/>
                <a:latin typeface="Verdana" panose="020B0604030504040204" pitchFamily="34" charset="0"/>
                <a:ea typeface="Verdana" panose="020B0604030504040204" pitchFamily="34" charset="0"/>
              </a:rPr>
              <a:t> be </a:t>
            </a:r>
            <a:r>
              <a:rPr lang="it-IT" sz="1600" dirty="0" err="1">
                <a:effectLst/>
                <a:latin typeface="Verdana" panose="020B0604030504040204" pitchFamily="34" charset="0"/>
                <a:ea typeface="Verdana" panose="020B0604030504040204" pitchFamily="34" charset="0"/>
              </a:rPr>
              <a:t>placed</a:t>
            </a:r>
            <a:r>
              <a:rPr lang="it-IT" sz="1600" dirty="0">
                <a:effectLst/>
                <a:latin typeface="Verdana" panose="020B0604030504040204" pitchFamily="34" charset="0"/>
                <a:ea typeface="Verdana" panose="020B0604030504040204" pitchFamily="34" charset="0"/>
              </a:rPr>
              <a:t> on the </a:t>
            </a:r>
            <a:r>
              <a:rPr lang="it-IT" sz="1600" dirty="0" err="1">
                <a:effectLst/>
                <a:latin typeface="Verdana" panose="020B0604030504040204" pitchFamily="34" charset="0"/>
                <a:ea typeface="Verdana" panose="020B0604030504040204" pitchFamily="34" charset="0"/>
              </a:rPr>
              <a:t>issue</a:t>
            </a:r>
            <a:r>
              <a:rPr lang="it-IT" sz="1600" dirty="0">
                <a:effectLst/>
                <a:latin typeface="Verdana" panose="020B0604030504040204" pitchFamily="34" charset="0"/>
                <a:ea typeface="Verdana" panose="020B0604030504040204" pitchFamily="34" charset="0"/>
              </a:rPr>
              <a:t> of </a:t>
            </a:r>
            <a:r>
              <a:rPr lang="it-IT" sz="1600" dirty="0" err="1">
                <a:effectLst/>
                <a:latin typeface="Verdana" panose="020B0604030504040204" pitchFamily="34" charset="0"/>
                <a:ea typeface="Verdana" panose="020B0604030504040204" pitchFamily="34" charset="0"/>
              </a:rPr>
              <a:t>digital</a:t>
            </a:r>
            <a:r>
              <a:rPr lang="it-IT" sz="1600" dirty="0">
                <a:effectLst/>
                <a:latin typeface="Verdana" panose="020B0604030504040204" pitchFamily="34" charset="0"/>
                <a:ea typeface="Verdana" panose="020B0604030504040204" pitchFamily="34" charset="0"/>
              </a:rPr>
              <a:t> skills </a:t>
            </a:r>
            <a:r>
              <a:rPr lang="it-IT" sz="1600" dirty="0" err="1">
                <a:effectLst/>
                <a:latin typeface="Verdana" panose="020B0604030504040204" pitchFamily="34" charset="0"/>
                <a:ea typeface="Verdana" panose="020B0604030504040204" pitchFamily="34" charset="0"/>
              </a:rPr>
              <a:t>needs</a:t>
            </a:r>
            <a:r>
              <a:rPr lang="it-IT" sz="1600" dirty="0">
                <a:effectLst/>
                <a:latin typeface="Verdana" panose="020B0604030504040204" pitchFamily="34" charset="0"/>
                <a:ea typeface="Verdana" panose="020B0604030504040204" pitchFamily="34" charset="0"/>
              </a:rPr>
              <a:t> (</a:t>
            </a:r>
            <a:r>
              <a:rPr lang="it-IT" sz="1600" dirty="0" err="1">
                <a:effectLst/>
                <a:latin typeface="Verdana" panose="020B0604030504040204" pitchFamily="34" charset="0"/>
                <a:ea typeface="Verdana" panose="020B0604030504040204" pitchFamily="34" charset="0"/>
              </a:rPr>
              <a:t>basic</a:t>
            </a:r>
            <a:r>
              <a:rPr lang="it-IT" sz="1600" dirty="0">
                <a:effectLst/>
                <a:latin typeface="Verdana" panose="020B0604030504040204" pitchFamily="34" charset="0"/>
                <a:ea typeface="Verdana" panose="020B0604030504040204" pitchFamily="34" charset="0"/>
              </a:rPr>
              <a:t> and </a:t>
            </a:r>
            <a:r>
              <a:rPr lang="it-IT" sz="1600" dirty="0" err="1">
                <a:effectLst/>
                <a:latin typeface="Verdana" panose="020B0604030504040204" pitchFamily="34" charset="0"/>
                <a:ea typeface="Verdana" panose="020B0604030504040204" pitchFamily="34" charset="0"/>
              </a:rPr>
              <a:t>advanced</a:t>
            </a:r>
            <a:r>
              <a:rPr lang="it-IT" sz="1600" dirty="0">
                <a:effectLst/>
                <a:latin typeface="Verdana" panose="020B0604030504040204" pitchFamily="34" charset="0"/>
                <a:ea typeface="Verdana" panose="020B0604030504040204" pitchFamily="34" charset="0"/>
              </a:rPr>
              <a:t>) of the </a:t>
            </a:r>
            <a:r>
              <a:rPr lang="it-IT" sz="1600" dirty="0" err="1">
                <a:effectLst/>
                <a:latin typeface="Verdana" panose="020B0604030504040204" pitchFamily="34" charset="0"/>
                <a:ea typeface="Verdana" panose="020B0604030504040204" pitchFamily="34" charset="0"/>
              </a:rPr>
              <a:t>Italian</a:t>
            </a:r>
            <a:r>
              <a:rPr lang="it-IT" sz="1600" dirty="0">
                <a:effectLst/>
                <a:latin typeface="Verdana" panose="020B0604030504040204" pitchFamily="34" charset="0"/>
                <a:ea typeface="Verdana" panose="020B0604030504040204" pitchFamily="34" charset="0"/>
              </a:rPr>
              <a:t> </a:t>
            </a:r>
            <a:r>
              <a:rPr lang="it-IT" sz="1600" dirty="0" err="1">
                <a:effectLst/>
                <a:latin typeface="Verdana" panose="020B0604030504040204" pitchFamily="34" charset="0"/>
                <a:ea typeface="Verdana" panose="020B0604030504040204" pitchFamily="34" charset="0"/>
              </a:rPr>
              <a:t>population</a:t>
            </a:r>
            <a:r>
              <a:rPr lang="it-IT" sz="1600" dirty="0">
                <a:effectLst/>
                <a:latin typeface="Verdana" panose="020B0604030504040204" pitchFamily="34" charset="0"/>
                <a:ea typeface="Verdana" panose="020B0604030504040204" pitchFamily="34" charset="0"/>
              </a:rPr>
              <a:t>. The </a:t>
            </a:r>
            <a:r>
              <a:rPr lang="it-IT" sz="1600" dirty="0" err="1">
                <a:effectLst/>
                <a:latin typeface="Verdana" panose="020B0604030504040204" pitchFamily="34" charset="0"/>
                <a:ea typeface="Verdana" panose="020B0604030504040204" pitchFamily="34" charset="0"/>
              </a:rPr>
              <a:t>availability</a:t>
            </a:r>
            <a:r>
              <a:rPr lang="it-IT" sz="1600" dirty="0">
                <a:effectLst/>
                <a:latin typeface="Verdana" panose="020B0604030504040204" pitchFamily="34" charset="0"/>
                <a:ea typeface="Verdana" panose="020B0604030504040204" pitchFamily="34" charset="0"/>
              </a:rPr>
              <a:t> of </a:t>
            </a:r>
            <a:r>
              <a:rPr lang="it-IT" sz="1600" dirty="0" err="1">
                <a:effectLst/>
                <a:latin typeface="Verdana" panose="020B0604030504040204" pitchFamily="34" charset="0"/>
                <a:ea typeface="Verdana" panose="020B0604030504040204" pitchFamily="34" charset="0"/>
              </a:rPr>
              <a:t>recent</a:t>
            </a:r>
            <a:r>
              <a:rPr lang="it-IT" sz="1600" dirty="0">
                <a:effectLst/>
                <a:latin typeface="Verdana" panose="020B0604030504040204" pitchFamily="34" charset="0"/>
                <a:ea typeface="Verdana" panose="020B0604030504040204" pitchFamily="34" charset="0"/>
              </a:rPr>
              <a:t> data on the </a:t>
            </a:r>
            <a:r>
              <a:rPr lang="it-IT" sz="1600" dirty="0" err="1">
                <a:effectLst/>
                <a:latin typeface="Verdana" panose="020B0604030504040204" pitchFamily="34" charset="0"/>
                <a:ea typeface="Verdana" panose="020B0604030504040204" pitchFamily="34" charset="0"/>
              </a:rPr>
              <a:t>subject</a:t>
            </a:r>
            <a:r>
              <a:rPr lang="it-IT" sz="1600" dirty="0">
                <a:effectLst/>
                <a:latin typeface="Verdana" panose="020B0604030504040204" pitchFamily="34" charset="0"/>
                <a:ea typeface="Verdana" panose="020B0604030504040204" pitchFamily="34" charset="0"/>
              </a:rPr>
              <a:t>, </a:t>
            </a:r>
            <a:r>
              <a:rPr lang="it-IT" sz="1600" dirty="0" err="1">
                <a:effectLst/>
                <a:latin typeface="Verdana" panose="020B0604030504040204" pitchFamily="34" charset="0"/>
                <a:ea typeface="Verdana" panose="020B0604030504040204" pitchFamily="34" charset="0"/>
              </a:rPr>
              <a:t>traceable</a:t>
            </a:r>
            <a:r>
              <a:rPr lang="it-IT" sz="1600" dirty="0">
                <a:effectLst/>
                <a:latin typeface="Verdana" panose="020B0604030504040204" pitchFamily="34" charset="0"/>
                <a:ea typeface="Verdana" panose="020B0604030504040204" pitchFamily="34" charset="0"/>
              </a:rPr>
              <a:t> in the DESI 2022 Report and in the </a:t>
            </a:r>
            <a:r>
              <a:rPr lang="it-IT" sz="1600" dirty="0" err="1">
                <a:effectLst/>
                <a:latin typeface="Verdana" panose="020B0604030504040204" pitchFamily="34" charset="0"/>
                <a:ea typeface="Verdana" panose="020B0604030504040204" pitchFamily="34" charset="0"/>
              </a:rPr>
              <a:t>specific</a:t>
            </a:r>
            <a:r>
              <a:rPr lang="it-IT" sz="1600" dirty="0">
                <a:effectLst/>
                <a:latin typeface="Verdana" panose="020B0604030504040204" pitchFamily="34" charset="0"/>
                <a:ea typeface="Verdana" panose="020B0604030504040204" pitchFamily="34" charset="0"/>
              </a:rPr>
              <a:t> in-</a:t>
            </a:r>
            <a:r>
              <a:rPr lang="it-IT" sz="1600" dirty="0" err="1">
                <a:effectLst/>
                <a:latin typeface="Verdana" panose="020B0604030504040204" pitchFamily="34" charset="0"/>
                <a:ea typeface="Verdana" panose="020B0604030504040204" pitchFamily="34" charset="0"/>
              </a:rPr>
              <a:t>depth</a:t>
            </a:r>
            <a:r>
              <a:rPr lang="it-IT" sz="1600" dirty="0">
                <a:effectLst/>
                <a:latin typeface="Verdana" panose="020B0604030504040204" pitchFamily="34" charset="0"/>
                <a:ea typeface="Verdana" panose="020B0604030504040204" pitchFamily="34" charset="0"/>
              </a:rPr>
              <a:t> </a:t>
            </a:r>
            <a:r>
              <a:rPr lang="it-IT" sz="1600" dirty="0" err="1">
                <a:effectLst/>
                <a:latin typeface="Verdana" panose="020B0604030504040204" pitchFamily="34" charset="0"/>
                <a:ea typeface="Verdana" panose="020B0604030504040204" pitchFamily="34" charset="0"/>
              </a:rPr>
              <a:t>analysis</a:t>
            </a:r>
            <a:r>
              <a:rPr lang="it-IT" sz="1600" dirty="0">
                <a:effectLst/>
                <a:latin typeface="Verdana" panose="020B0604030504040204" pitchFamily="34" charset="0"/>
                <a:ea typeface="Verdana" panose="020B0604030504040204" pitchFamily="34" charset="0"/>
              </a:rPr>
              <a:t> on Italy, </a:t>
            </a:r>
            <a:r>
              <a:rPr lang="it-IT" sz="1600" dirty="0" err="1">
                <a:effectLst/>
                <a:latin typeface="Verdana" panose="020B0604030504040204" pitchFamily="34" charset="0"/>
                <a:ea typeface="Verdana" panose="020B0604030504040204" pitchFamily="34" charset="0"/>
              </a:rPr>
              <a:t>allows</a:t>
            </a:r>
            <a:r>
              <a:rPr lang="it-IT" sz="1600" dirty="0">
                <a:effectLst/>
                <a:latin typeface="Verdana" panose="020B0604030504040204" pitchFamily="34" charset="0"/>
                <a:ea typeface="Verdana" panose="020B0604030504040204" pitchFamily="34" charset="0"/>
              </a:rPr>
              <a:t> a brief </a:t>
            </a:r>
            <a:r>
              <a:rPr lang="it-IT" sz="1600" dirty="0" err="1">
                <a:effectLst/>
                <a:latin typeface="Verdana" panose="020B0604030504040204" pitchFamily="34" charset="0"/>
                <a:ea typeface="Verdana" panose="020B0604030504040204" pitchFamily="34" charset="0"/>
              </a:rPr>
              <a:t>presentation</a:t>
            </a:r>
            <a:r>
              <a:rPr lang="it-IT" sz="1600" dirty="0">
                <a:effectLst/>
                <a:latin typeface="Verdana" panose="020B0604030504040204" pitchFamily="34" charset="0"/>
                <a:ea typeface="Verdana" panose="020B0604030504040204" pitchFamily="34" charset="0"/>
              </a:rPr>
              <a:t> of </a:t>
            </a:r>
            <a:r>
              <a:rPr lang="it-IT" sz="1600" dirty="0" err="1">
                <a:effectLst/>
                <a:latin typeface="Verdana" panose="020B0604030504040204" pitchFamily="34" charset="0"/>
                <a:ea typeface="Verdana" panose="020B0604030504040204" pitchFamily="34" charset="0"/>
              </a:rPr>
              <a:t>this</a:t>
            </a:r>
            <a:r>
              <a:rPr lang="it-IT" sz="1600" dirty="0">
                <a:effectLst/>
                <a:latin typeface="Verdana" panose="020B0604030504040204" pitchFamily="34" charset="0"/>
                <a:ea typeface="Verdana" panose="020B0604030504040204" pitchFamily="34" charset="0"/>
              </a:rPr>
              <a:t> </a:t>
            </a:r>
            <a:r>
              <a:rPr lang="it-IT" sz="1600" dirty="0" err="1">
                <a:effectLst/>
                <a:latin typeface="Verdana" panose="020B0604030504040204" pitchFamily="34" charset="0"/>
                <a:ea typeface="Verdana" panose="020B0604030504040204" pitchFamily="34" charset="0"/>
              </a:rPr>
              <a:t>specific</a:t>
            </a:r>
            <a:r>
              <a:rPr lang="it-IT" sz="1600" dirty="0">
                <a:effectLst/>
                <a:latin typeface="Verdana" panose="020B0604030504040204" pitchFamily="34" charset="0"/>
                <a:ea typeface="Verdana" panose="020B0604030504040204" pitchFamily="34" charset="0"/>
              </a:rPr>
              <a:t> </a:t>
            </a:r>
            <a:r>
              <a:rPr lang="it-IT" sz="1600" dirty="0" err="1">
                <a:effectLst/>
                <a:latin typeface="Verdana" panose="020B0604030504040204" pitchFamily="34" charset="0"/>
                <a:ea typeface="Verdana" panose="020B0604030504040204" pitchFamily="34" charset="0"/>
              </a:rPr>
              <a:t>criticality</a:t>
            </a:r>
            <a:r>
              <a:rPr lang="it-IT" sz="1600" dirty="0">
                <a:effectLst/>
                <a:latin typeface="Verdana" panose="020B0604030504040204" pitchFamily="34" charset="0"/>
                <a:ea typeface="Verdana" panose="020B0604030504040204" pitchFamily="34" charset="0"/>
              </a:rPr>
              <a:t> and the size of the challenge </a:t>
            </a:r>
            <a:r>
              <a:rPr lang="it-IT" sz="1600" dirty="0" err="1">
                <a:effectLst/>
                <a:latin typeface="Verdana" panose="020B0604030504040204" pitchFamily="34" charset="0"/>
                <a:ea typeface="Verdana" panose="020B0604030504040204" pitchFamily="34" charset="0"/>
              </a:rPr>
              <a:t>that</a:t>
            </a:r>
            <a:r>
              <a:rPr lang="it-IT" sz="1600" dirty="0">
                <a:effectLst/>
                <a:latin typeface="Verdana" panose="020B0604030504040204" pitchFamily="34" charset="0"/>
                <a:ea typeface="Verdana" panose="020B0604030504040204" pitchFamily="34" charset="0"/>
              </a:rPr>
              <a:t> </a:t>
            </a:r>
            <a:r>
              <a:rPr lang="it-IT" sz="1600" dirty="0" err="1">
                <a:effectLst/>
                <a:latin typeface="Verdana" panose="020B0604030504040204" pitchFamily="34" charset="0"/>
                <a:ea typeface="Verdana" panose="020B0604030504040204" pitchFamily="34" charset="0"/>
              </a:rPr>
              <a:t>education</a:t>
            </a:r>
            <a:r>
              <a:rPr lang="it-IT" sz="1600" dirty="0">
                <a:effectLst/>
                <a:latin typeface="Verdana" panose="020B0604030504040204" pitchFamily="34" charset="0"/>
                <a:ea typeface="Verdana" panose="020B0604030504040204" pitchFamily="34" charset="0"/>
              </a:rPr>
              <a:t> and training systems are </a:t>
            </a:r>
            <a:r>
              <a:rPr lang="it-IT" sz="1600" dirty="0" err="1">
                <a:effectLst/>
                <a:latin typeface="Verdana" panose="020B0604030504040204" pitchFamily="34" charset="0"/>
                <a:ea typeface="Verdana" panose="020B0604030504040204" pitchFamily="34" charset="0"/>
              </a:rPr>
              <a:t>called</a:t>
            </a:r>
            <a:r>
              <a:rPr lang="it-IT" sz="1600" dirty="0">
                <a:effectLst/>
                <a:latin typeface="Verdana" panose="020B0604030504040204" pitchFamily="34" charset="0"/>
                <a:ea typeface="Verdana" panose="020B0604030504040204" pitchFamily="34" charset="0"/>
              </a:rPr>
              <a:t> to face in the short </a:t>
            </a:r>
            <a:r>
              <a:rPr lang="it-IT" sz="1600" dirty="0" err="1">
                <a:effectLst/>
                <a:latin typeface="Verdana" panose="020B0604030504040204" pitchFamily="34" charset="0"/>
                <a:ea typeface="Verdana" panose="020B0604030504040204" pitchFamily="34" charset="0"/>
              </a:rPr>
              <a:t>term</a:t>
            </a:r>
            <a:r>
              <a:rPr lang="it-IT" sz="1600" dirty="0">
                <a:effectLst/>
                <a:latin typeface="Verdana" panose="020B0604030504040204" pitchFamily="34" charset="0"/>
                <a:ea typeface="Verdana" panose="020B0604030504040204" pitchFamily="34" charset="0"/>
              </a:rPr>
              <a:t> </a:t>
            </a:r>
            <a:endParaRPr lang="it-IT" sz="16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5249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9161" y="158044"/>
            <a:ext cx="7414312" cy="646331"/>
          </a:xfrm>
          <a:prstGeom prst="rect">
            <a:avLst/>
          </a:prstGeom>
          <a:noFill/>
        </p:spPr>
        <p:txBody>
          <a:bodyPr wrap="square" rtlCol="0" anchor="ctr">
            <a:spAutoFit/>
          </a:bodyPr>
          <a:lstStyle/>
          <a:p>
            <a:r>
              <a:rPr lang="it-IT" sz="3600" b="1" dirty="0" err="1">
                <a:solidFill>
                  <a:srgbClr val="0070C0"/>
                </a:solidFill>
                <a:highlight>
                  <a:srgbClr val="FAC400"/>
                </a:highlight>
                <a:latin typeface="Inapp" charset="0"/>
                <a:ea typeface="Inapp" charset="0"/>
                <a:cs typeface="Inapp" charset="0"/>
              </a:rPr>
              <a:t>Intervention</a:t>
            </a:r>
            <a:r>
              <a:rPr lang="it-IT" sz="3600" b="1" dirty="0">
                <a:solidFill>
                  <a:srgbClr val="0070C0"/>
                </a:solidFill>
                <a:highlight>
                  <a:srgbClr val="FAC400"/>
                </a:highlight>
                <a:latin typeface="Inapp" charset="0"/>
                <a:ea typeface="Inapp" charset="0"/>
                <a:cs typeface="Inapp" charset="0"/>
              </a:rPr>
              <a:t> </a:t>
            </a:r>
            <a:r>
              <a:rPr lang="it-IT" sz="3600" b="1" dirty="0" err="1">
                <a:solidFill>
                  <a:srgbClr val="0070C0"/>
                </a:solidFill>
                <a:highlight>
                  <a:srgbClr val="FAC400"/>
                </a:highlight>
                <a:latin typeface="Inapp" charset="0"/>
                <a:ea typeface="Inapp" charset="0"/>
                <a:cs typeface="Inapp" charset="0"/>
              </a:rPr>
              <a:t>logic</a:t>
            </a:r>
            <a:endParaRPr lang="it-IT" sz="3600" b="1" dirty="0">
              <a:solidFill>
                <a:srgbClr val="0070C0"/>
              </a:solidFill>
              <a:highlight>
                <a:srgbClr val="FAC400"/>
              </a:highlight>
              <a:latin typeface="Inapp" charset="0"/>
              <a:ea typeface="Inapp" charset="0"/>
              <a:cs typeface="Inapp" charset="0"/>
            </a:endParaRPr>
          </a:p>
        </p:txBody>
      </p:sp>
      <p:cxnSp>
        <p:nvCxnSpPr>
          <p:cNvPr id="13" name="Connettore 1 12"/>
          <p:cNvCxnSpPr/>
          <p:nvPr/>
        </p:nvCxnSpPr>
        <p:spPr>
          <a:xfrm>
            <a:off x="0" y="6481184"/>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88DFE45D-0A43-8541-850D-F72F893B1E8D}"/>
              </a:ext>
            </a:extLst>
          </p:cNvPr>
          <p:cNvPicPr>
            <a:picLocks noChangeAspect="1"/>
          </p:cNvPicPr>
          <p:nvPr/>
        </p:nvPicPr>
        <p:blipFill>
          <a:blip r:embed="rId2"/>
          <a:stretch>
            <a:fillRect/>
          </a:stretch>
        </p:blipFill>
        <p:spPr>
          <a:xfrm>
            <a:off x="10779629" y="6185372"/>
            <a:ext cx="1135248" cy="497642"/>
          </a:xfrm>
          <a:prstGeom prst="rect">
            <a:avLst/>
          </a:prstGeom>
        </p:spPr>
      </p:pic>
      <p:sp>
        <p:nvSpPr>
          <p:cNvPr id="3" name="Rectangle 1">
            <a:extLst>
              <a:ext uri="{FF2B5EF4-FFF2-40B4-BE49-F238E27FC236}">
                <a16:creationId xmlns:a16="http://schemas.microsoft.com/office/drawing/2014/main" id="{2D613087-6D6A-4943-80F3-0C84BE508596}"/>
              </a:ext>
            </a:extLst>
          </p:cNvPr>
          <p:cNvSpPr>
            <a:spLocks noChangeArrowheads="1"/>
          </p:cNvSpPr>
          <p:nvPr/>
        </p:nvSpPr>
        <p:spPr bwMode="auto">
          <a:xfrm>
            <a:off x="844747" y="791509"/>
            <a:ext cx="10671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it-IT" altLang="it-IT" sz="2000" b="1" dirty="0">
                <a:solidFill>
                  <a:srgbClr val="404140"/>
                </a:solidFill>
                <a:ea typeface="Times New Roman" panose="02020603050405020304" pitchFamily="18" charset="0"/>
                <a:cs typeface="Arial" panose="020B0604020202020204" pitchFamily="34" charset="0"/>
              </a:rPr>
              <a:t>Th</a:t>
            </a:r>
            <a:r>
              <a:rPr kumimoji="0" lang="it-IT" altLang="it-IT" sz="2000" b="1" i="0" u="none" strike="noStrike" cap="none" normalizeH="0" baseline="0" dirty="0">
                <a:ln>
                  <a:noFill/>
                </a:ln>
                <a:solidFill>
                  <a:srgbClr val="404140"/>
                </a:solidFill>
                <a:effectLst/>
                <a:latin typeface="Arial" panose="020B0604020202020204" pitchFamily="34" charset="0"/>
                <a:ea typeface="Times New Roman" panose="02020603050405020304" pitchFamily="18" charset="0"/>
                <a:cs typeface="Arial" panose="020B0604020202020204" pitchFamily="34" charset="0"/>
              </a:rPr>
              <a:t>e </a:t>
            </a:r>
            <a:r>
              <a:rPr kumimoji="0" lang="en-GB" altLang="it-IT" sz="2000" b="1" i="0" u="none" strike="noStrike" cap="none" normalizeH="0" baseline="0" dirty="0">
                <a:ln>
                  <a:noFill/>
                </a:ln>
                <a:solidFill>
                  <a:srgbClr val="404140"/>
                </a:solidFill>
                <a:effectLst/>
                <a:latin typeface="Arial" panose="020B0604020202020204" pitchFamily="34" charset="0"/>
                <a:ea typeface="Times New Roman" panose="02020603050405020304" pitchFamily="18" charset="0"/>
                <a:cs typeface="Arial" panose="020B0604020202020204" pitchFamily="34" charset="0"/>
              </a:rPr>
              <a:t>main problems </a:t>
            </a:r>
            <a:r>
              <a:rPr kumimoji="0" lang="it-IT" altLang="it-IT" sz="2000" b="1" i="0" u="none" strike="noStrike" cap="none" normalizeH="0" baseline="0" dirty="0">
                <a:ln>
                  <a:noFill/>
                </a:ln>
                <a:solidFill>
                  <a:srgbClr val="404140"/>
                </a:solidFill>
                <a:effectLst/>
                <a:latin typeface="Arial" panose="020B0604020202020204" pitchFamily="34" charset="0"/>
                <a:ea typeface="Times New Roman" panose="02020603050405020304" pitchFamily="18" charset="0"/>
                <a:cs typeface="Arial" panose="020B0604020202020204" pitchFamily="34" charset="0"/>
              </a:rPr>
              <a:t>and the project lines of </a:t>
            </a:r>
            <a:r>
              <a:rPr kumimoji="0" lang="it-IT" altLang="it-IT" sz="2000" b="1" i="0" u="none" strike="noStrike" cap="none" normalizeH="0" baseline="0" dirty="0" err="1">
                <a:ln>
                  <a:noFill/>
                </a:ln>
                <a:solidFill>
                  <a:srgbClr val="404140"/>
                </a:solidFill>
                <a:effectLst/>
                <a:latin typeface="Arial" panose="020B0604020202020204" pitchFamily="34" charset="0"/>
                <a:ea typeface="Times New Roman" panose="02020603050405020304" pitchFamily="18" charset="0"/>
                <a:cs typeface="Arial" panose="020B0604020202020204" pitchFamily="34" charset="0"/>
              </a:rPr>
              <a:t>intervention</a:t>
            </a:r>
            <a:r>
              <a:rPr kumimoji="0" lang="it-IT" altLang="it-IT" sz="2000" b="1" i="0" u="none" strike="noStrike" cap="none" normalizeH="0" baseline="0" dirty="0">
                <a:ln>
                  <a:noFill/>
                </a:ln>
                <a:solidFill>
                  <a:srgbClr val="404140"/>
                </a:solidFill>
                <a:effectLst/>
                <a:latin typeface="Arial" panose="020B0604020202020204" pitchFamily="34" charset="0"/>
                <a:ea typeface="Times New Roman" panose="02020603050405020304" pitchFamily="18" charset="0"/>
                <a:cs typeface="Arial" panose="020B0604020202020204" pitchFamily="34" charset="0"/>
              </a:rPr>
              <a:t> are </a:t>
            </a:r>
            <a:r>
              <a:rPr kumimoji="0" lang="it-IT" altLang="it-IT" sz="2000" b="1" i="0" u="none" strike="noStrike" cap="none" normalizeH="0" baseline="0" dirty="0" err="1">
                <a:ln>
                  <a:noFill/>
                </a:ln>
                <a:solidFill>
                  <a:srgbClr val="404140"/>
                </a:solidFill>
                <a:effectLst/>
                <a:latin typeface="Arial" panose="020B0604020202020204" pitchFamily="34" charset="0"/>
                <a:ea typeface="Times New Roman" panose="02020603050405020304" pitchFamily="18" charset="0"/>
                <a:cs typeface="Arial" panose="020B0604020202020204" pitchFamily="34" charset="0"/>
              </a:rPr>
              <a:t>clarified</a:t>
            </a:r>
            <a:r>
              <a:rPr kumimoji="0" lang="it-IT" altLang="it-IT" sz="2000" b="1" i="0" u="none" strike="noStrike" cap="none" normalizeH="0" baseline="0" dirty="0">
                <a:ln>
                  <a:noFill/>
                </a:ln>
                <a:solidFill>
                  <a:srgbClr val="404140"/>
                </a:solidFill>
                <a:effectLst/>
                <a:latin typeface="Arial" panose="020B0604020202020204" pitchFamily="34" charset="0"/>
                <a:ea typeface="Times New Roman" panose="02020603050405020304" pitchFamily="18" charset="0"/>
                <a:cs typeface="Arial" panose="020B0604020202020204" pitchFamily="34" charset="0"/>
              </a:rPr>
              <a:t> in the </a:t>
            </a:r>
            <a:r>
              <a:rPr kumimoji="0" lang="it-IT" altLang="it-IT" sz="2000" b="1" i="0" u="none" strike="noStrike" cap="none" normalizeH="0" baseline="0" dirty="0" err="1">
                <a:ln>
                  <a:noFill/>
                </a:ln>
                <a:solidFill>
                  <a:srgbClr val="404140"/>
                </a:solidFill>
                <a:effectLst/>
                <a:latin typeface="Arial" panose="020B0604020202020204" pitchFamily="34" charset="0"/>
                <a:ea typeface="Times New Roman" panose="02020603050405020304" pitchFamily="18" charset="0"/>
                <a:cs typeface="Arial" panose="020B0604020202020204" pitchFamily="34" charset="0"/>
              </a:rPr>
              <a:t>table</a:t>
            </a:r>
            <a:r>
              <a:rPr kumimoji="0" lang="it-IT" altLang="it-IT" sz="2000" b="1" i="0" u="none" strike="noStrike" cap="none" normalizeH="0" baseline="0" dirty="0">
                <a:ln>
                  <a:noFill/>
                </a:ln>
                <a:solidFill>
                  <a:srgbClr val="40414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2000" b="1" i="0" u="none" strike="noStrike" cap="none" normalizeH="0" baseline="0" dirty="0" err="1">
                <a:ln>
                  <a:noFill/>
                </a:ln>
                <a:solidFill>
                  <a:srgbClr val="404140"/>
                </a:solidFill>
                <a:effectLst/>
                <a:latin typeface="Arial" panose="020B0604020202020204" pitchFamily="34" charset="0"/>
                <a:ea typeface="Times New Roman" panose="02020603050405020304" pitchFamily="18" charset="0"/>
                <a:cs typeface="Arial" panose="020B0604020202020204" pitchFamily="34" charset="0"/>
              </a:rPr>
              <a:t>below</a:t>
            </a:r>
            <a:endParaRPr kumimoji="0" lang="it-IT" altLang="it-IT" sz="1800" b="1" i="0" u="none" strike="noStrike" cap="none" normalizeH="0" baseline="0" dirty="0">
              <a:ln>
                <a:noFill/>
              </a:ln>
              <a:solidFill>
                <a:srgbClr val="404140"/>
              </a:solidFill>
              <a:effectLst/>
              <a:latin typeface="Arial" panose="020B0604020202020204" pitchFamily="34" charset="0"/>
            </a:endParaRPr>
          </a:p>
        </p:txBody>
      </p:sp>
      <p:graphicFrame>
        <p:nvGraphicFramePr>
          <p:cNvPr id="4" name="Tabella 3">
            <a:extLst>
              <a:ext uri="{FF2B5EF4-FFF2-40B4-BE49-F238E27FC236}">
                <a16:creationId xmlns:a16="http://schemas.microsoft.com/office/drawing/2014/main" id="{95F3284C-D805-E098-B33C-A8716992ECF5}"/>
              </a:ext>
            </a:extLst>
          </p:cNvPr>
          <p:cNvGraphicFramePr>
            <a:graphicFrameLocks noGrp="1"/>
          </p:cNvGraphicFramePr>
          <p:nvPr>
            <p:extLst>
              <p:ext uri="{D42A27DB-BD31-4B8C-83A1-F6EECF244321}">
                <p14:modId xmlns:p14="http://schemas.microsoft.com/office/powerpoint/2010/main" val="1024083679"/>
              </p:ext>
            </p:extLst>
          </p:nvPr>
        </p:nvGraphicFramePr>
        <p:xfrm>
          <a:off x="407867" y="1351281"/>
          <a:ext cx="10757973" cy="4876800"/>
        </p:xfrm>
        <a:graphic>
          <a:graphicData uri="http://schemas.openxmlformats.org/drawingml/2006/table">
            <a:tbl>
              <a:tblPr firstRow="1" firstCol="1" bandRow="1"/>
              <a:tblGrid>
                <a:gridCol w="3199122">
                  <a:extLst>
                    <a:ext uri="{9D8B030D-6E8A-4147-A177-3AD203B41FA5}">
                      <a16:colId xmlns:a16="http://schemas.microsoft.com/office/drawing/2014/main" val="637901839"/>
                    </a:ext>
                  </a:extLst>
                </a:gridCol>
                <a:gridCol w="7558851">
                  <a:extLst>
                    <a:ext uri="{9D8B030D-6E8A-4147-A177-3AD203B41FA5}">
                      <a16:colId xmlns:a16="http://schemas.microsoft.com/office/drawing/2014/main" val="348284302"/>
                    </a:ext>
                  </a:extLst>
                </a:gridCol>
              </a:tblGrid>
              <a:tr h="216333">
                <a:tc>
                  <a:txBody>
                    <a:bodyPr/>
                    <a:lstStyle/>
                    <a:p>
                      <a:pPr marR="3810" algn="ctr">
                        <a:spcAft>
                          <a:spcPts val="1000"/>
                        </a:spcAft>
                      </a:pPr>
                      <a:r>
                        <a:rPr lang="it-IT" sz="1800" b="1"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Issue</a:t>
                      </a:r>
                      <a:r>
                        <a:rPr lang="it-IT" sz="1800" b="1"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a:t>
                      </a:r>
                      <a:r>
                        <a:rPr lang="it-IT" sz="1800" b="1"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problem</a:t>
                      </a:r>
                      <a:endParaRPr lang="it-IT"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 algn="ctr">
                        <a:spcAft>
                          <a:spcPts val="1000"/>
                        </a:spcAft>
                      </a:pPr>
                      <a:r>
                        <a:rPr lang="it-IT" sz="1800" b="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Project intervention</a:t>
                      </a:r>
                      <a:endParaRPr lang="it-IT" sz="200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577315"/>
                  </a:ext>
                </a:extLst>
              </a:tr>
              <a:tr h="2115254">
                <a:tc>
                  <a:txBody>
                    <a:bodyPr/>
                    <a:lstStyle/>
                    <a:p>
                      <a:pPr marR="3810" algn="just">
                        <a:spcAft>
                          <a:spcPts val="1000"/>
                        </a:spcAft>
                      </a:pP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fragmented</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governance –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need</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to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improve</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the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dialogue</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between</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different</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members</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endParaRPr lang="it-IT"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 lvl="0" indent="-342900" algn="just">
                        <a:spcAft>
                          <a:spcPts val="1000"/>
                        </a:spcAft>
                        <a:buFont typeface="Wingdings" panose="05000000000000000000" pitchFamily="2" charset="2"/>
                        <a:buChar char=""/>
                      </a:pP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facilitation</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to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improve</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the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quality</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of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relationship</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among</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the diverse governance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components</a:t>
                      </a:r>
                      <a:endParaRPr lang="it-IT"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3810" lvl="0" indent="-342900" algn="just">
                        <a:spcAft>
                          <a:spcPts val="1000"/>
                        </a:spcAft>
                        <a:buFont typeface="Wingdings" panose="05000000000000000000" pitchFamily="2" charset="2"/>
                        <a:buChar char=""/>
                      </a:pP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support with data,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analysis</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recommendations</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to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existing</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Network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formal</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/non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formal</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a:t>
                      </a:r>
                      <a:endParaRPr lang="it-IT"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3810" lvl="0" indent="-342900" algn="just">
                        <a:spcAft>
                          <a:spcPts val="1000"/>
                        </a:spcAft>
                        <a:buFont typeface="Wingdings" panose="05000000000000000000" pitchFamily="2" charset="2"/>
                        <a:buChar char=""/>
                      </a:pP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support to draft the strategy for the EYS</a:t>
                      </a:r>
                      <a:endParaRPr lang="it-IT"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3810" lvl="0" indent="-342900" algn="just">
                        <a:spcAft>
                          <a:spcPts val="1000"/>
                        </a:spcAft>
                        <a:buFont typeface="Wingdings" panose="05000000000000000000" pitchFamily="2" charset="2"/>
                        <a:buChar char=""/>
                      </a:pP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active</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participation</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in the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Interstitutional</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Table</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for Life long learning</a:t>
                      </a:r>
                      <a:endParaRPr lang="it-IT"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688575"/>
                  </a:ext>
                </a:extLst>
              </a:tr>
              <a:tr h="1049614">
                <a:tc>
                  <a:txBody>
                    <a:bodyPr/>
                    <a:lstStyle/>
                    <a:p>
                      <a:pPr marR="3810" algn="just">
                        <a:spcAft>
                          <a:spcPts val="1000"/>
                        </a:spcAft>
                      </a:pPr>
                      <a:r>
                        <a:rPr lang="en-GB" sz="1800">
                          <a:solidFill>
                            <a:srgbClr val="595959"/>
                          </a:solidFill>
                          <a:effectLst/>
                          <a:latin typeface="Verdana" panose="020B0604030504040204" pitchFamily="34" charset="0"/>
                          <a:ea typeface="Verdana" panose="020B0604030504040204" pitchFamily="34" charset="0"/>
                          <a:cs typeface="Arial" panose="020B0604020202020204" pitchFamily="34" charset="0"/>
                        </a:rPr>
                        <a:t>lack of updated info on policies implementation</a:t>
                      </a:r>
                      <a:endParaRPr lang="it-IT" sz="200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 algn="just">
                        <a:spcAft>
                          <a:spcPts val="1000"/>
                        </a:spcAft>
                      </a:pP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Support in monitoring the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implementation</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of:</a:t>
                      </a:r>
                      <a:endParaRPr lang="it-IT"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3810" lvl="0" indent="-342900" algn="just">
                        <a:spcAft>
                          <a:spcPts val="1000"/>
                        </a:spcAft>
                        <a:buFont typeface="Wingdings" panose="05000000000000000000" pitchFamily="2" charset="2"/>
                        <a:buChar char=""/>
                      </a:pP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National Strategic Plan on Skills for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adult</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population</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a:t>
                      </a:r>
                      <a:endParaRPr lang="it-IT"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3810" lvl="0" indent="-342900" algn="just">
                        <a:spcAft>
                          <a:spcPts val="1000"/>
                        </a:spcAft>
                        <a:buFont typeface="Wingdings" panose="05000000000000000000" pitchFamily="2" charset="2"/>
                        <a:buChar char=""/>
                      </a:pP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NIP for VET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Recommendation</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and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Osnabruck</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declaration</a:t>
                      </a:r>
                      <a:endParaRPr lang="it-IT"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262271"/>
                  </a:ext>
                </a:extLst>
              </a:tr>
              <a:tr h="1065639">
                <a:tc>
                  <a:txBody>
                    <a:bodyPr/>
                    <a:lstStyle/>
                    <a:p>
                      <a:pPr marR="3810" algn="just">
                        <a:spcAft>
                          <a:spcPts val="1000"/>
                        </a:spcAft>
                      </a:pPr>
                      <a:r>
                        <a:rPr lang="it-IT" sz="180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Irrelevance of proposed activities</a:t>
                      </a:r>
                      <a:endParaRPr lang="it-IT" sz="200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810" lvl="0" indent="-342900" algn="just">
                        <a:spcAft>
                          <a:spcPts val="1000"/>
                        </a:spcAft>
                        <a:buFont typeface="Wingdings" panose="05000000000000000000" pitchFamily="2" charset="2"/>
                        <a:buChar char=""/>
                      </a:pP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Close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cooperation</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with NA (project planning and support in NIP monitoring)</a:t>
                      </a:r>
                      <a:endParaRPr lang="it-IT"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3810" lvl="0" indent="-342900" algn="just">
                        <a:spcAft>
                          <a:spcPts val="1000"/>
                        </a:spcAft>
                        <a:buFont typeface="Wingdings" panose="05000000000000000000" pitchFamily="2" charset="2"/>
                        <a:buChar char=""/>
                      </a:pP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Co-</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realization</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of activities and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continuos</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monitoring of project activities (action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shared</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with </a:t>
                      </a:r>
                      <a:r>
                        <a:rPr lang="it-IT" sz="1800" dirty="0" err="1">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Ministries</a:t>
                      </a:r>
                      <a:r>
                        <a:rPr lang="it-IT" sz="18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a:t>
                      </a:r>
                      <a:endParaRPr lang="it-IT"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350603"/>
                  </a:ext>
                </a:extLst>
              </a:tr>
            </a:tbl>
          </a:graphicData>
        </a:graphic>
      </p:graphicFrame>
    </p:spTree>
    <p:extLst>
      <p:ext uri="{BB962C8B-B14F-4D97-AF65-F5344CB8AC3E}">
        <p14:creationId xmlns:p14="http://schemas.microsoft.com/office/powerpoint/2010/main" val="109769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rot="10800000" flipH="1" flipV="1">
            <a:off x="0" y="106680"/>
            <a:ext cx="4511709" cy="646331"/>
          </a:xfrm>
          <a:prstGeom prst="rect">
            <a:avLst/>
          </a:prstGeom>
          <a:solidFill>
            <a:schemeClr val="accent6"/>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chemeClr val="bg1"/>
                </a:solidFill>
                <a:effectLst/>
                <a:highlight>
                  <a:srgbClr val="5EAB36"/>
                </a:highlight>
                <a:uLnTx/>
                <a:uFillTx/>
                <a:latin typeface="Inapp" charset="0"/>
                <a:ea typeface="Inapp" charset="0"/>
                <a:cs typeface="Inapp" charset="0"/>
              </a:rPr>
              <a:t>Work plan</a:t>
            </a:r>
          </a:p>
        </p:txBody>
      </p:sp>
      <p:pic>
        <p:nvPicPr>
          <p:cNvPr id="9" name="Immagine 8">
            <a:extLst>
              <a:ext uri="{FF2B5EF4-FFF2-40B4-BE49-F238E27FC236}">
                <a16:creationId xmlns:a16="http://schemas.microsoft.com/office/drawing/2014/main" id="{6C43C24D-A0DC-9C44-97EC-5B2BF2AB3FE8}"/>
              </a:ext>
            </a:extLst>
          </p:cNvPr>
          <p:cNvPicPr>
            <a:picLocks noChangeAspect="1"/>
          </p:cNvPicPr>
          <p:nvPr/>
        </p:nvPicPr>
        <p:blipFill>
          <a:blip r:embed="rId2"/>
          <a:stretch>
            <a:fillRect/>
          </a:stretch>
        </p:blipFill>
        <p:spPr>
          <a:xfrm>
            <a:off x="10673543" y="6048246"/>
            <a:ext cx="1135248" cy="497642"/>
          </a:xfrm>
          <a:prstGeom prst="rect">
            <a:avLst/>
          </a:prstGeom>
        </p:spPr>
      </p:pic>
      <p:graphicFrame>
        <p:nvGraphicFramePr>
          <p:cNvPr id="3" name="Tabella 2">
            <a:extLst>
              <a:ext uri="{FF2B5EF4-FFF2-40B4-BE49-F238E27FC236}">
                <a16:creationId xmlns:a16="http://schemas.microsoft.com/office/drawing/2014/main" id="{4A299B76-BABC-5E6E-A0A4-4DB8D275F627}"/>
              </a:ext>
            </a:extLst>
          </p:cNvPr>
          <p:cNvGraphicFramePr>
            <a:graphicFrameLocks noGrp="1"/>
          </p:cNvGraphicFramePr>
          <p:nvPr>
            <p:extLst>
              <p:ext uri="{D42A27DB-BD31-4B8C-83A1-F6EECF244321}">
                <p14:modId xmlns:p14="http://schemas.microsoft.com/office/powerpoint/2010/main" val="623635484"/>
              </p:ext>
            </p:extLst>
          </p:nvPr>
        </p:nvGraphicFramePr>
        <p:xfrm>
          <a:off x="249584" y="949960"/>
          <a:ext cx="11358879" cy="5730240"/>
        </p:xfrm>
        <a:graphic>
          <a:graphicData uri="http://schemas.openxmlformats.org/drawingml/2006/table">
            <a:tbl>
              <a:tblPr firstRow="1" firstCol="1" bandRow="1"/>
              <a:tblGrid>
                <a:gridCol w="2293288">
                  <a:extLst>
                    <a:ext uri="{9D8B030D-6E8A-4147-A177-3AD203B41FA5}">
                      <a16:colId xmlns:a16="http://schemas.microsoft.com/office/drawing/2014/main" val="11928262"/>
                    </a:ext>
                  </a:extLst>
                </a:gridCol>
                <a:gridCol w="7538126">
                  <a:extLst>
                    <a:ext uri="{9D8B030D-6E8A-4147-A177-3AD203B41FA5}">
                      <a16:colId xmlns:a16="http://schemas.microsoft.com/office/drawing/2014/main" val="3185391028"/>
                    </a:ext>
                  </a:extLst>
                </a:gridCol>
                <a:gridCol w="1527465">
                  <a:extLst>
                    <a:ext uri="{9D8B030D-6E8A-4147-A177-3AD203B41FA5}">
                      <a16:colId xmlns:a16="http://schemas.microsoft.com/office/drawing/2014/main" val="2414198043"/>
                    </a:ext>
                  </a:extLst>
                </a:gridCol>
              </a:tblGrid>
              <a:tr h="359496">
                <a:tc>
                  <a:txBody>
                    <a:bodyPr/>
                    <a:lstStyle/>
                    <a:p>
                      <a:pPr algn="ctr">
                        <a:spcAft>
                          <a:spcPts val="0"/>
                        </a:spcAft>
                        <a:tabLst>
                          <a:tab pos="693420" algn="l"/>
                        </a:tabLst>
                      </a:pP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Work package</a:t>
                      </a:r>
                      <a:endParaRPr lang="it-IT"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93420" algn="l"/>
                        </a:tabLst>
                      </a:pP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Main activities</a:t>
                      </a:r>
                      <a:endParaRPr lang="it-IT"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93420" algn="l"/>
                        </a:tabLst>
                      </a:pPr>
                      <a:r>
                        <a:rPr lang="en-GB" sz="1200">
                          <a:solidFill>
                            <a:srgbClr val="595959"/>
                          </a:solidFill>
                          <a:effectLst/>
                          <a:latin typeface="Verdana" panose="020B0604030504040204" pitchFamily="34" charset="0"/>
                          <a:ea typeface="Verdana" panose="020B0604030504040204" pitchFamily="34" charset="0"/>
                          <a:cs typeface="Arial" panose="020B0604020202020204" pitchFamily="34" charset="0"/>
                        </a:rPr>
                        <a:t>Duration (from month to month)</a:t>
                      </a:r>
                      <a:endParaRPr lang="it-IT" sz="140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405458"/>
                  </a:ext>
                </a:extLst>
              </a:tr>
              <a:tr h="666664">
                <a:tc>
                  <a:txBody>
                    <a:bodyPr/>
                    <a:lstStyle/>
                    <a:p>
                      <a:pPr algn="just">
                        <a:spcAft>
                          <a:spcPts val="0"/>
                        </a:spcAft>
                        <a:tabLst>
                          <a:tab pos="693420" algn="l"/>
                        </a:tabLst>
                      </a:pP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WP 1</a:t>
                      </a:r>
                      <a:r>
                        <a:rPr lang="en-GB"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Implementation of priorities on increasing adult participation in learning and addressing the needs of the green and digital transition	</a:t>
                      </a:r>
                      <a:endParaRPr lang="it-IT"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93420" algn="l"/>
                        </a:tabLst>
                      </a:pP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This WP includes actions aimed at increasing the availability of courses of trusted quality, guidance, validation</a:t>
                      </a:r>
                      <a:r>
                        <a:rPr lang="en-GB" sz="1200" b="1" dirty="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and the flexibility of learning offer, including by micro-credentials. These activities have been planned in close collaboration with the Ministry of Education and Merit and concern the improvement of the effectiveness of the processes of recognition and validation of incoming skills of adult students who enrol in CPIAs.</a:t>
                      </a:r>
                      <a:endParaRPr lang="it-IT"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93420" algn="l"/>
                        </a:tabLst>
                      </a:pP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M3 to M18</a:t>
                      </a:r>
                      <a:endParaRPr lang="it-IT"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462442"/>
                  </a:ext>
                </a:extLst>
              </a:tr>
              <a:tr h="792480">
                <a:tc>
                  <a:txBody>
                    <a:bodyPr/>
                    <a:lstStyle/>
                    <a:p>
                      <a:pPr algn="just">
                        <a:spcAft>
                          <a:spcPts val="0"/>
                        </a:spcAft>
                        <a:tabLst>
                          <a:tab pos="693420" algn="l"/>
                        </a:tabLst>
                      </a:pP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WP 2</a:t>
                      </a:r>
                      <a:r>
                        <a:rPr lang="en-GB"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Support relevant actors joining forces for common actions for adult learning, in line with the objectives of the EU initiatives “Pact for Skills” and national skills strategies</a:t>
                      </a:r>
                      <a:endParaRPr lang="it-IT"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93420" algn="l"/>
                        </a:tabLst>
                      </a:pP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The  activities concern both project management issues and way of cooperation with stakeholders in order to e</a:t>
                      </a:r>
                      <a:r>
                        <a:rPr lang="en-US" sz="1200" dirty="0" err="1">
                          <a:solidFill>
                            <a:srgbClr val="595959"/>
                          </a:solidFill>
                          <a:effectLst/>
                          <a:latin typeface="Verdana" panose="020B0604030504040204" pitchFamily="34" charset="0"/>
                          <a:ea typeface="Verdana" panose="020B0604030504040204" pitchFamily="34" charset="0"/>
                          <a:cs typeface="Arial" panose="020B0604020202020204" pitchFamily="34" charset="0"/>
                        </a:rPr>
                        <a:t>nsure</a:t>
                      </a:r>
                      <a:r>
                        <a:rPr lang="en-US"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 the coherence and effectiveness of all policies affecting adult skills, increase visibility and understanding of European policies and opportunities in the field, work with stakeholders to secure their commitment to increase adult participation in learning and on actions that are geared towards widening flexibility and access and work with national authorities to ensure that adult learning provision is evidence-based, comprehensive, accessible and effective. </a:t>
                      </a:r>
                      <a:endParaRPr lang="it-IT"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93420" algn="l"/>
                        </a:tabLst>
                      </a:pPr>
                      <a:r>
                        <a:rPr lang="en-GB" sz="1200">
                          <a:solidFill>
                            <a:srgbClr val="595959"/>
                          </a:solidFill>
                          <a:effectLst/>
                          <a:latin typeface="Verdana" panose="020B0604030504040204" pitchFamily="34" charset="0"/>
                          <a:ea typeface="Verdana" panose="020B0604030504040204" pitchFamily="34" charset="0"/>
                          <a:cs typeface="Arial" panose="020B0604020202020204" pitchFamily="34" charset="0"/>
                        </a:rPr>
                        <a:t>M1 to M24</a:t>
                      </a:r>
                      <a:endParaRPr lang="it-IT" sz="140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934883"/>
                  </a:ext>
                </a:extLst>
              </a:tr>
              <a:tr h="670560">
                <a:tc>
                  <a:txBody>
                    <a:bodyPr/>
                    <a:lstStyle/>
                    <a:p>
                      <a:pPr algn="just">
                        <a:spcAft>
                          <a:spcPts val="0"/>
                        </a:spcAft>
                        <a:tabLst>
                          <a:tab pos="693420" algn="l"/>
                        </a:tabLst>
                      </a:pPr>
                      <a:r>
                        <a:rPr lang="en-GB" sz="1200">
                          <a:solidFill>
                            <a:srgbClr val="595959"/>
                          </a:solidFill>
                          <a:effectLst/>
                          <a:latin typeface="Verdana" panose="020B0604030504040204" pitchFamily="34" charset="0"/>
                          <a:ea typeface="Verdana" panose="020B0604030504040204" pitchFamily="34" charset="0"/>
                          <a:cs typeface="Arial" panose="020B0604020202020204" pitchFamily="34" charset="0"/>
                        </a:rPr>
                        <a:t>WP 3</a:t>
                      </a:r>
                      <a:r>
                        <a:rPr lang="en-GB" sz="140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en-GB" sz="1200">
                          <a:solidFill>
                            <a:srgbClr val="595959"/>
                          </a:solidFill>
                          <a:effectLst/>
                          <a:latin typeface="Verdana" panose="020B0604030504040204" pitchFamily="34" charset="0"/>
                          <a:ea typeface="Verdana" panose="020B0604030504040204" pitchFamily="34" charset="0"/>
                          <a:cs typeface="Arial" panose="020B0604020202020204" pitchFamily="34" charset="0"/>
                        </a:rPr>
                        <a:t>Supporting learning at the workplace and innovative learning environments for developing skills	</a:t>
                      </a:r>
                      <a:endParaRPr lang="it-IT" sz="140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algn="just">
                        <a:spcAft>
                          <a:spcPts val="0"/>
                        </a:spcAft>
                        <a:tabLst>
                          <a:tab pos="693420" algn="l"/>
                        </a:tabLst>
                      </a:pPr>
                      <a:r>
                        <a:rPr lang="en-GB" sz="120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endParaRPr lang="it-IT" sz="140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93420" algn="l"/>
                        </a:tabLst>
                      </a:pPr>
                      <a:r>
                        <a:rPr lang="en-GB" sz="12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under WP3 should consist in highlighting how Skills for life and, in general, non-cognitive and transversal skills, are crucial to increase not only employability but also to reduce the phenomena of social exclusion and lack of participation in working life. This can take place during events - open to the participation of learning centres, libraries, the wider community and civil society -  to promote the development of skills for life which will be prepared and focused on ad hoc documents and analyses carried out (for example, the analyses may concern all the actions carried out in the CPIAs to develop these skills or verify the presence of relevant contents within the collective labour agreements in the most important production sectors).</a:t>
                      </a:r>
                      <a:endParaRPr lang="it-IT"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93420" algn="l"/>
                        </a:tabLst>
                      </a:pPr>
                      <a:r>
                        <a:rPr lang="en-GB" sz="1200">
                          <a:solidFill>
                            <a:srgbClr val="595959"/>
                          </a:solidFill>
                          <a:effectLst/>
                          <a:latin typeface="Verdana" panose="020B0604030504040204" pitchFamily="34" charset="0"/>
                          <a:ea typeface="Verdana" panose="020B0604030504040204" pitchFamily="34" charset="0"/>
                          <a:cs typeface="Arial" panose="020B0604020202020204" pitchFamily="34" charset="0"/>
                        </a:rPr>
                        <a:t>M1 to M14</a:t>
                      </a:r>
                      <a:endParaRPr lang="it-IT" sz="140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963978"/>
                  </a:ext>
                </a:extLst>
              </a:tr>
              <a:tr h="800934">
                <a:tc>
                  <a:txBody>
                    <a:bodyPr/>
                    <a:lstStyle/>
                    <a:p>
                      <a:pPr algn="just">
                        <a:spcAft>
                          <a:spcPts val="0"/>
                        </a:spcAft>
                        <a:tabLst>
                          <a:tab pos="693420" algn="l"/>
                        </a:tabLst>
                      </a:pPr>
                      <a:r>
                        <a:rPr lang="en-GB" sz="1200">
                          <a:solidFill>
                            <a:srgbClr val="595959"/>
                          </a:solidFill>
                          <a:effectLst/>
                          <a:latin typeface="Verdana" panose="020B0604030504040204" pitchFamily="34" charset="0"/>
                          <a:ea typeface="Verdana" panose="020B0604030504040204" pitchFamily="34" charset="0"/>
                          <a:cs typeface="Arial" panose="020B0604020202020204" pitchFamily="34" charset="0"/>
                        </a:rPr>
                        <a:t>WP 4</a:t>
                      </a:r>
                      <a:r>
                        <a:rPr lang="en-GB" sz="140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en-GB" sz="1200">
                          <a:solidFill>
                            <a:srgbClr val="595959"/>
                          </a:solidFill>
                          <a:effectLst/>
                          <a:latin typeface="Verdana" panose="020B0604030504040204" pitchFamily="34" charset="0"/>
                          <a:ea typeface="Verdana" panose="020B0604030504040204" pitchFamily="34" charset="0"/>
                          <a:cs typeface="Arial" panose="020B0604020202020204" pitchFamily="34" charset="0"/>
                        </a:rPr>
                        <a:t>Dissemination Strategy and activities at EU level</a:t>
                      </a:r>
                      <a:endParaRPr lang="it-IT" sz="140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p>
                      <a:pPr algn="just">
                        <a:spcAft>
                          <a:spcPts val="0"/>
                        </a:spcAft>
                        <a:tabLst>
                          <a:tab pos="693420" algn="l"/>
                        </a:tabLst>
                      </a:pPr>
                      <a:r>
                        <a:rPr lang="en-GB" sz="1200">
                          <a:solidFill>
                            <a:srgbClr val="595959"/>
                          </a:solidFill>
                          <a:effectLst/>
                          <a:latin typeface="Verdana" panose="020B0604030504040204" pitchFamily="34" charset="0"/>
                          <a:ea typeface="Verdana" panose="020B0604030504040204" pitchFamily="34" charset="0"/>
                          <a:cs typeface="Arial" panose="020B0604020202020204" pitchFamily="34" charset="0"/>
                        </a:rPr>
                        <a:t> </a:t>
                      </a:r>
                      <a:endParaRPr lang="it-IT" sz="140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693420" algn="l"/>
                        </a:tabLst>
                      </a:pP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Activities in this WP will be aimed to guarantee the active participation at stakeholder meetings, conferences or seminars, especially at regional level, to awareness raising, supporting national debates and dialogue on adult learning policies, and to ensure the largest dissemination and acquisition of knowledge about good practices in adult learning policymaking. </a:t>
                      </a:r>
                      <a:r>
                        <a:rPr lang="en-US"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The participation in up to 5 meetings (online and/or face to face) per year organized by the Agency, the Commission or another National Coordinator will be ensured. Two cycles of transnational study visits will be organized in cooperation with BE and FR colleagues.</a:t>
                      </a:r>
                      <a:endParaRPr lang="it-IT"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93420" algn="l"/>
                        </a:tabLst>
                      </a:pPr>
                      <a:r>
                        <a:rPr lang="en-GB" sz="1200" dirty="0">
                          <a:solidFill>
                            <a:srgbClr val="595959"/>
                          </a:solidFill>
                          <a:effectLst/>
                          <a:latin typeface="Verdana" panose="020B0604030504040204" pitchFamily="34" charset="0"/>
                          <a:ea typeface="Verdana" panose="020B0604030504040204" pitchFamily="34" charset="0"/>
                          <a:cs typeface="Arial" panose="020B0604020202020204" pitchFamily="34" charset="0"/>
                        </a:rPr>
                        <a:t>M1 to M24</a:t>
                      </a:r>
                      <a:endParaRPr lang="it-IT" sz="1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128770"/>
                  </a:ext>
                </a:extLst>
              </a:tr>
            </a:tbl>
          </a:graphicData>
        </a:graphic>
      </p:graphicFrame>
    </p:spTree>
    <p:extLst>
      <p:ext uri="{BB962C8B-B14F-4D97-AF65-F5344CB8AC3E}">
        <p14:creationId xmlns:p14="http://schemas.microsoft.com/office/powerpoint/2010/main" val="1702251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581891"/>
            <a:ext cx="3042458" cy="490451"/>
          </a:xfrm>
          <a:prstGeom prst="rect">
            <a:avLst/>
          </a:prstGeom>
          <a:solidFill>
            <a:srgbClr val="009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1565" y="551112"/>
            <a:ext cx="3042458" cy="523220"/>
          </a:xfrm>
          <a:prstGeom prst="rect">
            <a:avLst/>
          </a:prstGeom>
          <a:solidFill>
            <a:schemeClr val="accent6"/>
          </a:solidFill>
        </p:spPr>
        <p:txBody>
          <a:bodyPr wrap="square" rtlCol="0" anchor="ctr">
            <a:spAutoFit/>
          </a:bodyPr>
          <a:lstStyle/>
          <a:p>
            <a:pPr algn="ctr"/>
            <a:r>
              <a:rPr kumimoji="0" lang="it-IT" sz="2800" b="1" i="0" u="none" strike="noStrike" kern="1200" cap="none" spc="0" normalizeH="0" baseline="0" noProof="0" dirty="0" err="1">
                <a:ln>
                  <a:noFill/>
                </a:ln>
                <a:solidFill>
                  <a:schemeClr val="bg1"/>
                </a:solidFill>
                <a:effectLst/>
                <a:uLnTx/>
                <a:uFillTx/>
                <a:latin typeface="Inapp" charset="0"/>
                <a:ea typeface="Inapp" charset="0"/>
                <a:cs typeface="Inapp" charset="0"/>
              </a:rPr>
              <a:t>Wp</a:t>
            </a:r>
            <a:r>
              <a:rPr kumimoji="0" lang="it-IT" sz="2800" b="1" i="0" u="none" strike="noStrike" kern="1200" cap="none" spc="0" normalizeH="0" baseline="0" noProof="0" dirty="0">
                <a:ln>
                  <a:noFill/>
                </a:ln>
                <a:solidFill>
                  <a:schemeClr val="bg1"/>
                </a:solidFill>
                <a:effectLst/>
                <a:uLnTx/>
                <a:uFillTx/>
                <a:latin typeface="Inapp" charset="0"/>
                <a:ea typeface="Inapp" charset="0"/>
                <a:cs typeface="Inapp" charset="0"/>
              </a:rPr>
              <a:t> 1</a:t>
            </a:r>
            <a:endParaRPr lang="it-IT" sz="3600" b="1" dirty="0">
              <a:solidFill>
                <a:schemeClr val="bg1"/>
              </a:solidFill>
              <a:latin typeface="Inapp" charset="0"/>
              <a:ea typeface="Inapp" charset="0"/>
              <a:cs typeface="Inapp" charset="0"/>
            </a:endParaRPr>
          </a:p>
        </p:txBody>
      </p:sp>
      <p:pic>
        <p:nvPicPr>
          <p:cNvPr id="8" name="Immagine 7"/>
          <p:cNvPicPr>
            <a:picLocks noChangeAspect="1"/>
          </p:cNvPicPr>
          <p:nvPr/>
        </p:nvPicPr>
        <p:blipFill>
          <a:blip r:embed="rId2"/>
          <a:stretch>
            <a:fillRect/>
          </a:stretch>
        </p:blipFill>
        <p:spPr>
          <a:xfrm>
            <a:off x="10673543" y="5909822"/>
            <a:ext cx="1135248" cy="497642"/>
          </a:xfrm>
          <a:prstGeom prst="rect">
            <a:avLst/>
          </a:prstGeom>
        </p:spPr>
      </p:pic>
      <p:sp>
        <p:nvSpPr>
          <p:cNvPr id="9" name="CasellaDiTesto 8"/>
          <p:cNvSpPr txBox="1"/>
          <p:nvPr/>
        </p:nvSpPr>
        <p:spPr>
          <a:xfrm>
            <a:off x="252389" y="1213186"/>
            <a:ext cx="10589591" cy="5093702"/>
          </a:xfrm>
          <a:prstGeom prst="rect">
            <a:avLst/>
          </a:prstGeom>
          <a:noFill/>
        </p:spPr>
        <p:txBody>
          <a:bodyPr wrap="square" rtlCol="0">
            <a:spAutoFit/>
          </a:bodyPr>
          <a:lstStyle/>
          <a:p>
            <a:pPr marL="342900" marR="2540" indent="-342900" algn="just">
              <a:spcAft>
                <a:spcPts val="1000"/>
              </a:spcAft>
              <a:buFont typeface="Wingdings" panose="05000000000000000000" pitchFamily="2" charset="2"/>
              <a:buChar char="q"/>
            </a:pPr>
            <a:r>
              <a:rPr lang="en-GB" sz="2000" dirty="0">
                <a:solidFill>
                  <a:srgbClr val="595959"/>
                </a:solidFill>
                <a:latin typeface="Verdana" panose="020B0604030504040204" pitchFamily="34" charset="0"/>
                <a:ea typeface="Verdana" panose="020B0604030504040204" pitchFamily="34" charset="0"/>
                <a:cs typeface="Times New Roman" panose="02020603050405020304" pitchFamily="18" charset="0"/>
              </a:rPr>
              <a:t>M</a:t>
            </a:r>
            <a:r>
              <a:rPr lang="en-GB"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any of the actions that are currently starting are characterized by innovation and the operators called to implement them need upskilling and reskilling pathways to do so effectively. </a:t>
            </a:r>
          </a:p>
          <a:p>
            <a:pPr marL="342900" marR="2540" indent="-342900" algn="just">
              <a:spcAft>
                <a:spcPts val="1000"/>
              </a:spcAft>
              <a:buFont typeface="Wingdings" panose="05000000000000000000" pitchFamily="2" charset="2"/>
              <a:buChar char="q"/>
            </a:pPr>
            <a:r>
              <a:rPr lang="en-GB"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For this reason the actions included in </a:t>
            </a:r>
            <a:r>
              <a:rPr lang="en-GB" sz="2000" b="1"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WP1</a:t>
            </a:r>
            <a:r>
              <a:rPr lang="en-GB"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t>
            </a:r>
            <a:r>
              <a:rPr lang="en-GB" sz="2000" i="1"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("Implementation of priorities on increasing adult participation")</a:t>
            </a:r>
            <a:r>
              <a:rPr lang="en-GB"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 are focused on highly operational objectives and are not limited to mere communication and awareness-raising activities, however planned (as the organisation of a national adult learning conference and EYS). </a:t>
            </a:r>
          </a:p>
          <a:p>
            <a:pPr marL="342900" marR="2540" indent="-342900" algn="just">
              <a:spcAft>
                <a:spcPts val="1000"/>
              </a:spcAft>
              <a:buFont typeface="Wingdings" panose="05000000000000000000" pitchFamily="2" charset="2"/>
              <a:buChar char="q"/>
            </a:pPr>
            <a:r>
              <a:rPr lang="en-GB"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Increasing participation does not only mean promoting existing educational services, but also preparing operators to use processes and tools that accompany new students to enter flexible educational and training pathways, trying to reach them and attract them with a more personalized VET supply adapted to their needs. </a:t>
            </a:r>
          </a:p>
          <a:p>
            <a:pPr marL="342900" marR="2540" indent="-342900" algn="just">
              <a:spcAft>
                <a:spcPts val="1000"/>
              </a:spcAft>
              <a:buFont typeface="Wingdings" panose="05000000000000000000" pitchFamily="2" charset="2"/>
              <a:buChar char="q"/>
            </a:pPr>
            <a:r>
              <a:rPr lang="en-GB" sz="2000" b="1"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This objective will be mainly achieved by organizing workshops and training courses for CPIA teachers engaged in the validation of skills</a:t>
            </a:r>
            <a:r>
              <a:rPr lang="en-GB" sz="20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rPr>
              <a:t>.</a:t>
            </a:r>
            <a:endParaRPr lang="it-IT" sz="2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6658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261257" y="1165003"/>
            <a:ext cx="11270343" cy="4893647"/>
          </a:xfrm>
          <a:prstGeom prst="rect">
            <a:avLst/>
          </a:prstGeom>
          <a:noFill/>
        </p:spPr>
        <p:txBody>
          <a:bodyPr wrap="square" rtlCol="0">
            <a:spAutoFit/>
          </a:bodyPr>
          <a:lstStyle/>
          <a:p>
            <a:pPr marR="2540" lvl="0" algn="just">
              <a:spcAft>
                <a:spcPts val="1000"/>
              </a:spcAft>
              <a:buSzPts val="1100"/>
            </a:pPr>
            <a:r>
              <a:rPr lang="en-GB" sz="2400" dirty="0">
                <a:effectLst/>
                <a:latin typeface="Verdana" panose="020B0604030504040204" pitchFamily="34" charset="0"/>
                <a:ea typeface="Verdana" panose="020B0604030504040204" pitchFamily="34" charset="0"/>
                <a:cs typeface="Times New Roman" panose="02020603050405020304" pitchFamily="18" charset="0"/>
              </a:rPr>
              <a:t>As regards  the </a:t>
            </a:r>
            <a:r>
              <a:rPr lang="en-GB" sz="2400" b="1" dirty="0">
                <a:effectLst/>
                <a:latin typeface="Verdana" panose="020B0604030504040204" pitchFamily="34" charset="0"/>
                <a:ea typeface="Verdana" panose="020B0604030504040204" pitchFamily="34" charset="0"/>
                <a:cs typeface="Times New Roman" panose="02020603050405020304" pitchFamily="18" charset="0"/>
              </a:rPr>
              <a:t>second Priority</a:t>
            </a:r>
            <a:r>
              <a:rPr lang="en-GB" sz="2400" dirty="0">
                <a:effectLst/>
                <a:latin typeface="Verdana" panose="020B0604030504040204" pitchFamily="34" charset="0"/>
                <a:ea typeface="Verdana" panose="020B0604030504040204" pitchFamily="34" charset="0"/>
                <a:cs typeface="Times New Roman" panose="02020603050405020304" pitchFamily="18" charset="0"/>
              </a:rPr>
              <a:t> ("</a:t>
            </a:r>
            <a:r>
              <a:rPr lang="en-GB" sz="2400" i="1" dirty="0">
                <a:effectLst/>
                <a:latin typeface="Verdana" panose="020B0604030504040204" pitchFamily="34" charset="0"/>
                <a:ea typeface="Verdana" panose="020B0604030504040204" pitchFamily="34" charset="0"/>
                <a:cs typeface="Times New Roman" panose="02020603050405020304" pitchFamily="18" charset="0"/>
              </a:rPr>
              <a:t>Promoting increased adult participation in learning and addressing the needs of the green and digital transition</a:t>
            </a:r>
            <a:r>
              <a:rPr lang="en-GB" sz="2400" dirty="0">
                <a:effectLst/>
                <a:latin typeface="Verdana" panose="020B0604030504040204" pitchFamily="34" charset="0"/>
                <a:ea typeface="Verdana" panose="020B0604030504040204" pitchFamily="34" charset="0"/>
                <a:cs typeface="Times New Roman" panose="02020603050405020304" pitchFamily="18" charset="0"/>
              </a:rPr>
              <a:t>"), the activities will essentially concern actions to enhance and disseminate the results of the relevant measures contained in the NIP and in the capitalization of the results of the activities of some interventions that have just been concluded (with particular reference to those deriving from the </a:t>
            </a:r>
            <a:r>
              <a:rPr lang="en-GB" sz="2400" dirty="0" err="1">
                <a:effectLst/>
                <a:latin typeface="Verdana" panose="020B0604030504040204" pitchFamily="34" charset="0"/>
                <a:ea typeface="Verdana" panose="020B0604030504040204" pitchFamily="34" charset="0"/>
                <a:cs typeface="Times New Roman" panose="02020603050405020304" pitchFamily="18" charset="0"/>
              </a:rPr>
              <a:t>EaSI</a:t>
            </a:r>
            <a:r>
              <a:rPr lang="en-GB" sz="2400" dirty="0">
                <a:effectLst/>
                <a:latin typeface="Verdana" panose="020B0604030504040204" pitchFamily="34" charset="0"/>
                <a:ea typeface="Verdana" panose="020B0604030504040204" pitchFamily="34" charset="0"/>
                <a:cs typeface="Times New Roman" panose="02020603050405020304" pitchFamily="18" charset="0"/>
              </a:rPr>
              <a:t> – Value project  Chain Competitiveness, which has not only made it possible to adapt the EU </a:t>
            </a:r>
            <a:r>
              <a:rPr lang="en-GB" sz="2400" dirty="0" err="1">
                <a:effectLst/>
                <a:latin typeface="Verdana" panose="020B0604030504040204" pitchFamily="34" charset="0"/>
                <a:ea typeface="Verdana" panose="020B0604030504040204" pitchFamily="34" charset="0"/>
                <a:cs typeface="Times New Roman" panose="02020603050405020304" pitchFamily="18" charset="0"/>
              </a:rPr>
              <a:t>Digicomp</a:t>
            </a:r>
            <a:r>
              <a:rPr lang="en-GB" sz="2400" dirty="0">
                <a:effectLst/>
                <a:latin typeface="Verdana" panose="020B0604030504040204" pitchFamily="34" charset="0"/>
                <a:ea typeface="Verdana" panose="020B0604030504040204" pitchFamily="34" charset="0"/>
                <a:cs typeface="Times New Roman" panose="02020603050405020304" pitchFamily="18" charset="0"/>
              </a:rPr>
              <a:t> 2.1 standard to the national regulatory framework governing the certification of skills, but above all has allowed the concrete design of modular and flexible training courses for the training of basic digital skills that in some cases are already used by Training Providers).</a:t>
            </a:r>
            <a:endParaRPr lang="it-IT" sz="2400" dirty="0">
              <a:solidFill>
                <a:srgbClr val="595959"/>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Immagine 6">
            <a:extLst>
              <a:ext uri="{FF2B5EF4-FFF2-40B4-BE49-F238E27FC236}">
                <a16:creationId xmlns:a16="http://schemas.microsoft.com/office/drawing/2014/main" id="{FBFAE4DF-358D-D64C-9A00-FD7F53C5E122}"/>
              </a:ext>
            </a:extLst>
          </p:cNvPr>
          <p:cNvPicPr>
            <a:picLocks noChangeAspect="1"/>
          </p:cNvPicPr>
          <p:nvPr/>
        </p:nvPicPr>
        <p:blipFill>
          <a:blip r:embed="rId2"/>
          <a:stretch>
            <a:fillRect/>
          </a:stretch>
        </p:blipFill>
        <p:spPr>
          <a:xfrm>
            <a:off x="10673543" y="5909822"/>
            <a:ext cx="1135248" cy="497642"/>
          </a:xfrm>
          <a:prstGeom prst="rect">
            <a:avLst/>
          </a:prstGeom>
        </p:spPr>
      </p:pic>
      <p:sp>
        <p:nvSpPr>
          <p:cNvPr id="2" name="CasellaDiTesto 1">
            <a:extLst>
              <a:ext uri="{FF2B5EF4-FFF2-40B4-BE49-F238E27FC236}">
                <a16:creationId xmlns:a16="http://schemas.microsoft.com/office/drawing/2014/main" id="{0CC9B162-3ABF-2FF7-F9D0-9DF535E6007D}"/>
              </a:ext>
            </a:extLst>
          </p:cNvPr>
          <p:cNvSpPr txBox="1"/>
          <p:nvPr/>
        </p:nvSpPr>
        <p:spPr>
          <a:xfrm>
            <a:off x="4130968" y="448161"/>
            <a:ext cx="3042458" cy="523220"/>
          </a:xfrm>
          <a:prstGeom prst="rect">
            <a:avLst/>
          </a:prstGeom>
          <a:noFill/>
        </p:spPr>
        <p:txBody>
          <a:bodyPr wrap="square" rtlCol="0" anchor="ctr">
            <a:spAutoFit/>
          </a:bodyPr>
          <a:lstStyle/>
          <a:p>
            <a:pPr algn="ctr"/>
            <a:r>
              <a:rPr kumimoji="0" lang="it-IT" sz="2800" b="1" i="0" u="none" strike="noStrike" kern="1200" cap="none" spc="0" normalizeH="0" baseline="0" noProof="0" dirty="0">
                <a:ln>
                  <a:noFill/>
                </a:ln>
                <a:solidFill>
                  <a:schemeClr val="bg1"/>
                </a:solidFill>
                <a:effectLst/>
                <a:uLnTx/>
                <a:uFillTx/>
                <a:latin typeface="Inapp" charset="0"/>
                <a:ea typeface="Inapp" charset="0"/>
                <a:cs typeface="Inapp" charset="0"/>
              </a:rPr>
              <a:t> 1</a:t>
            </a:r>
            <a:endParaRPr lang="it-IT" sz="3600" b="1" dirty="0">
              <a:solidFill>
                <a:schemeClr val="bg1"/>
              </a:solidFill>
              <a:latin typeface="Inapp" charset="0"/>
              <a:ea typeface="Inapp" charset="0"/>
              <a:cs typeface="Inapp" charset="0"/>
            </a:endParaRPr>
          </a:p>
        </p:txBody>
      </p:sp>
      <p:sp>
        <p:nvSpPr>
          <p:cNvPr id="3" name="CasellaDiTesto 2">
            <a:extLst>
              <a:ext uri="{FF2B5EF4-FFF2-40B4-BE49-F238E27FC236}">
                <a16:creationId xmlns:a16="http://schemas.microsoft.com/office/drawing/2014/main" id="{E6F5C4EF-0994-0147-9927-7AF44BD5EC17}"/>
              </a:ext>
            </a:extLst>
          </p:cNvPr>
          <p:cNvSpPr txBox="1"/>
          <p:nvPr/>
        </p:nvSpPr>
        <p:spPr>
          <a:xfrm>
            <a:off x="41565" y="551112"/>
            <a:ext cx="3042458" cy="523220"/>
          </a:xfrm>
          <a:prstGeom prst="rect">
            <a:avLst/>
          </a:prstGeom>
          <a:solidFill>
            <a:schemeClr val="accent6"/>
          </a:solidFill>
        </p:spPr>
        <p:txBody>
          <a:bodyPr wrap="square" rtlCol="0" anchor="ctr">
            <a:spAutoFit/>
          </a:bodyPr>
          <a:lstStyle/>
          <a:p>
            <a:pPr algn="ctr"/>
            <a:r>
              <a:rPr kumimoji="0" lang="it-IT" sz="2800" b="1" i="0" u="none" strike="noStrike" kern="1200" cap="none" spc="0" normalizeH="0" baseline="0" noProof="0" dirty="0" err="1">
                <a:ln>
                  <a:noFill/>
                </a:ln>
                <a:solidFill>
                  <a:schemeClr val="bg1"/>
                </a:solidFill>
                <a:effectLst/>
                <a:uLnTx/>
                <a:uFillTx/>
                <a:latin typeface="Inapp" charset="0"/>
                <a:ea typeface="Inapp" charset="0"/>
                <a:cs typeface="Inapp" charset="0"/>
              </a:rPr>
              <a:t>Wp</a:t>
            </a:r>
            <a:r>
              <a:rPr kumimoji="0" lang="it-IT" sz="2800" b="1" i="0" u="none" strike="noStrike" kern="1200" cap="none" spc="0" normalizeH="0" baseline="0" noProof="0" dirty="0">
                <a:ln>
                  <a:noFill/>
                </a:ln>
                <a:solidFill>
                  <a:schemeClr val="bg1"/>
                </a:solidFill>
                <a:effectLst/>
                <a:uLnTx/>
                <a:uFillTx/>
                <a:latin typeface="Inapp" charset="0"/>
                <a:ea typeface="Inapp" charset="0"/>
                <a:cs typeface="Inapp" charset="0"/>
              </a:rPr>
              <a:t> 2</a:t>
            </a:r>
            <a:endParaRPr lang="it-IT" sz="3600" b="1" dirty="0">
              <a:solidFill>
                <a:schemeClr val="bg1"/>
              </a:solidFill>
              <a:latin typeface="Inapp" charset="0"/>
              <a:ea typeface="Inapp" charset="0"/>
              <a:cs typeface="Inapp" charset="0"/>
            </a:endParaRPr>
          </a:p>
        </p:txBody>
      </p:sp>
    </p:spTree>
    <p:extLst>
      <p:ext uri="{BB962C8B-B14F-4D97-AF65-F5344CB8AC3E}">
        <p14:creationId xmlns:p14="http://schemas.microsoft.com/office/powerpoint/2010/main" val="16836200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2185</Words>
  <Application>Microsoft Office PowerPoint</Application>
  <PresentationFormat>Widescreen</PresentationFormat>
  <Paragraphs>119</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Inapp</vt:lpstr>
      <vt:lpstr>Calibri</vt:lpstr>
      <vt:lpstr>Wingdings</vt:lpstr>
      <vt:lpstr>Verdana</vt:lpstr>
      <vt:lpstr>Tema di Office</vt:lpstr>
      <vt:lpstr>EU Agenda for Adult Learning implementation in Italy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Intervento</dc:title>
  <dc:creator>Vitali Claudio</dc:creator>
  <cp:lastModifiedBy>Morreale Stefano</cp:lastModifiedBy>
  <cp:revision>8</cp:revision>
  <dcterms:created xsi:type="dcterms:W3CDTF">2021-01-11T17:53:11Z</dcterms:created>
  <dcterms:modified xsi:type="dcterms:W3CDTF">2024-01-08T10:56:34Z</dcterms:modified>
</cp:coreProperties>
</file>