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1"/>
  </p:sldMasterIdLst>
  <p:notesMasterIdLst>
    <p:notesMasterId r:id="rId13"/>
  </p:notesMasterIdLst>
  <p:sldIdLst>
    <p:sldId id="256" r:id="rId2"/>
    <p:sldId id="257" r:id="rId3"/>
    <p:sldId id="258" r:id="rId4"/>
    <p:sldId id="273" r:id="rId5"/>
    <p:sldId id="262" r:id="rId6"/>
    <p:sldId id="264" r:id="rId7"/>
    <p:sldId id="272" r:id="rId8"/>
    <p:sldId id="259" r:id="rId9"/>
    <p:sldId id="269" r:id="rId10"/>
    <p:sldId id="270" r:id="rId11"/>
    <p:sldId id="268" r:id="rId12"/>
  </p:sldIdLst>
  <p:sldSz cx="12192000" cy="6858000"/>
  <p:notesSz cx="6858000" cy="9144000"/>
  <p:embeddedFontLst>
    <p:embeddedFont>
      <p:font typeface="Inapp" panose="020B0604020202020204" charset="0"/>
      <p:regular r:id="rId14"/>
      <p:bold r:id="rId15"/>
      <p:italic r:id="rId16"/>
      <p:boldItalic r:id="rId17"/>
    </p:embeddedFont>
    <p:embeddedFont>
      <p:font typeface="Verdana" panose="020B0604030504040204" pitchFamily="34" charset="0"/>
      <p:regular r:id="rId18"/>
      <p:bold r:id="rId19"/>
      <p:italic r:id="rId20"/>
      <p:boldItalic r:id="rId21"/>
    </p:embeddedFont>
  </p:embeddedFontLst>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AB36"/>
    <a:srgbClr val="404140"/>
    <a:srgbClr val="E01E2C"/>
    <a:srgbClr val="DF017E"/>
    <a:srgbClr val="C327AD"/>
    <a:srgbClr val="FAC400"/>
    <a:srgbClr val="043668"/>
    <a:srgbClr val="009F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Stile con tema 1 - Colore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84E427A-3D55-4303-BF80-6455036E1DE7}" styleName="Stile con tema 1 - Colore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Stile con tema 1 - Color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269D01E-BC32-4049-B463-5C60D7B0CCD2}" styleName="Stile con tema 2 - Colore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57"/>
    <p:restoredTop sz="94674"/>
  </p:normalViewPr>
  <p:slideViewPr>
    <p:cSldViewPr snapToGrid="0" snapToObjects="1">
      <p:cViewPr varScale="1">
        <p:scale>
          <a:sx n="68" d="100"/>
          <a:sy n="68" d="100"/>
        </p:scale>
        <p:origin x="990" y="6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307980-741C-214A-81B9-93DAD519C564}" type="datetimeFigureOut">
              <a:rPr lang="it-IT" smtClean="0"/>
              <a:t>14/09/2026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it-IT"/>
              <a:t>Modifica gli stili del testo dello schema
Secondo livello
Terzo livello
Quarto livello
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96B104-8C9E-7C42-9072-8485F18E148D}" type="slidenum">
              <a:rPr lang="it-IT" smtClean="0"/>
              <a:t>‹N›</a:t>
            </a:fld>
            <a:endParaRPr lang="it-IT"/>
          </a:p>
        </p:txBody>
      </p:sp>
    </p:spTree>
    <p:extLst>
      <p:ext uri="{BB962C8B-B14F-4D97-AF65-F5344CB8AC3E}">
        <p14:creationId xmlns:p14="http://schemas.microsoft.com/office/powerpoint/2010/main" val="15075736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a titolo">
    <p:spTree>
      <p:nvGrpSpPr>
        <p:cNvPr id="1" name=""/>
        <p:cNvGrpSpPr/>
        <p:nvPr/>
      </p:nvGrpSpPr>
      <p:grpSpPr>
        <a:xfrm>
          <a:off x="0" y="0"/>
          <a:ext cx="0" cy="0"/>
          <a:chOff x="0" y="0"/>
          <a:chExt cx="0" cy="0"/>
        </a:xfrm>
      </p:grpSpPr>
    </p:spTree>
    <p:extLst>
      <p:ext uri="{BB962C8B-B14F-4D97-AF65-F5344CB8AC3E}">
        <p14:creationId xmlns:p14="http://schemas.microsoft.com/office/powerpoint/2010/main" val="7563374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Tree>
    <p:extLst>
      <p:ext uri="{BB962C8B-B14F-4D97-AF65-F5344CB8AC3E}">
        <p14:creationId xmlns:p14="http://schemas.microsoft.com/office/powerpoint/2010/main" val="8384016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5530161"/>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43668"/>
        </a:solidFill>
        <a:effectLst/>
      </p:bgPr>
    </p:bg>
    <p:spTree>
      <p:nvGrpSpPr>
        <p:cNvPr id="1" name=""/>
        <p:cNvGrpSpPr/>
        <p:nvPr/>
      </p:nvGrpSpPr>
      <p:grpSpPr>
        <a:xfrm>
          <a:off x="0" y="0"/>
          <a:ext cx="0" cy="0"/>
          <a:chOff x="0" y="0"/>
          <a:chExt cx="0" cy="0"/>
        </a:xfrm>
      </p:grpSpPr>
      <p:sp>
        <p:nvSpPr>
          <p:cNvPr id="2" name="Titolo 1"/>
          <p:cNvSpPr>
            <a:spLocks noGrp="1"/>
          </p:cNvSpPr>
          <p:nvPr>
            <p:ph type="ctrTitle" idx="4294967295"/>
          </p:nvPr>
        </p:nvSpPr>
        <p:spPr>
          <a:xfrm>
            <a:off x="1554846" y="2555784"/>
            <a:ext cx="9144000" cy="1065315"/>
          </a:xfrm>
          <a:prstGeom prst="rect">
            <a:avLst/>
          </a:prstGeom>
        </p:spPr>
        <p:txBody>
          <a:bodyPr/>
          <a:lstStyle/>
          <a:p>
            <a:pPr algn="ctr"/>
            <a:r>
              <a:rPr lang="en-GB" sz="4000" b="1" dirty="0">
                <a:solidFill>
                  <a:schemeClr val="bg1"/>
                </a:solidFill>
                <a:effectLst/>
                <a:latin typeface="Arial" panose="020B0604020202020204" pitchFamily="34" charset="0"/>
                <a:ea typeface="Times New Roman" panose="02020603050405020304" pitchFamily="18" charset="0"/>
              </a:rPr>
              <a:t>EU Agenda for Adult Learning implementation in Italy</a:t>
            </a:r>
            <a:r>
              <a:rPr lang="en-GB" sz="4000" b="1" dirty="0">
                <a:solidFill>
                  <a:schemeClr val="bg1"/>
                </a:solidFill>
                <a:effectLst/>
                <a:highlight>
                  <a:srgbClr val="C0C0C0"/>
                </a:highlight>
                <a:latin typeface="Arial" panose="020B0604020202020204" pitchFamily="34" charset="0"/>
                <a:ea typeface="Times New Roman" panose="02020603050405020304" pitchFamily="18" charset="0"/>
              </a:rPr>
              <a:t> </a:t>
            </a:r>
            <a:endParaRPr lang="it-IT" sz="4000" b="1" dirty="0">
              <a:solidFill>
                <a:schemeClr val="bg1"/>
              </a:solidFill>
              <a:latin typeface="Inapp" charset="0"/>
              <a:ea typeface="Inapp" charset="0"/>
              <a:cs typeface="Inapp" charset="0"/>
            </a:endParaRPr>
          </a:p>
        </p:txBody>
      </p:sp>
      <p:sp>
        <p:nvSpPr>
          <p:cNvPr id="3" name="Sottotitolo 2"/>
          <p:cNvSpPr>
            <a:spLocks noGrp="1"/>
          </p:cNvSpPr>
          <p:nvPr>
            <p:ph type="subTitle" idx="4294967295"/>
          </p:nvPr>
        </p:nvSpPr>
        <p:spPr>
          <a:xfrm>
            <a:off x="1546122" y="3949631"/>
            <a:ext cx="9144000" cy="648134"/>
          </a:xfrm>
          <a:prstGeom prst="rect">
            <a:avLst/>
          </a:prstGeom>
        </p:spPr>
        <p:txBody>
          <a:bodyPr>
            <a:noAutofit/>
          </a:bodyPr>
          <a:lstStyle/>
          <a:p>
            <a:pPr marL="0" indent="0" algn="ctr">
              <a:buNone/>
            </a:pPr>
            <a:r>
              <a:rPr lang="it-IT" sz="2800" spc="300" dirty="0">
                <a:solidFill>
                  <a:schemeClr val="bg1"/>
                </a:solidFill>
                <a:latin typeface="Calibri" charset="0"/>
                <a:ea typeface="Calibri" charset="0"/>
                <a:cs typeface="Calibri" charset="0"/>
              </a:rPr>
              <a:t>The action in 2026-2027</a:t>
            </a:r>
          </a:p>
        </p:txBody>
      </p:sp>
      <p:pic>
        <p:nvPicPr>
          <p:cNvPr id="9" name="Immagin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666" y="164396"/>
            <a:ext cx="1927228" cy="1271150"/>
          </a:xfrm>
          <a:prstGeom prst="rect">
            <a:avLst/>
          </a:prstGeom>
        </p:spPr>
      </p:pic>
      <p:pic>
        <p:nvPicPr>
          <p:cNvPr id="10" name="Immagine 9"/>
          <p:cNvPicPr>
            <a:picLocks noChangeAspect="1"/>
          </p:cNvPicPr>
          <p:nvPr/>
        </p:nvPicPr>
        <p:blipFill rotWithShape="1">
          <a:blip r:embed="rId3">
            <a:extLst>
              <a:ext uri="{28A0092B-C50C-407E-A947-70E740481C1C}">
                <a14:useLocalDpi xmlns:a14="http://schemas.microsoft.com/office/drawing/2010/main" val="0"/>
              </a:ext>
            </a:extLst>
          </a:blip>
          <a:srcRect b="55059"/>
          <a:stretch/>
        </p:blipFill>
        <p:spPr>
          <a:xfrm>
            <a:off x="0" y="5854617"/>
            <a:ext cx="12192000" cy="1023771"/>
          </a:xfrm>
          <a:prstGeom prst="rect">
            <a:avLst/>
          </a:prstGeom>
        </p:spPr>
      </p:pic>
      <p:sp>
        <p:nvSpPr>
          <p:cNvPr id="7" name="Titolo 1">
            <a:extLst>
              <a:ext uri="{FF2B5EF4-FFF2-40B4-BE49-F238E27FC236}">
                <a16:creationId xmlns:a16="http://schemas.microsoft.com/office/drawing/2014/main" id="{BD1F3DCF-3518-1D4C-BBC3-94D3D7C47910}"/>
              </a:ext>
            </a:extLst>
          </p:cNvPr>
          <p:cNvSpPr txBox="1">
            <a:spLocks/>
          </p:cNvSpPr>
          <p:nvPr/>
        </p:nvSpPr>
        <p:spPr>
          <a:xfrm>
            <a:off x="1546122" y="1970763"/>
            <a:ext cx="9144000" cy="46442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t-IT" sz="1600" b="1" dirty="0">
                <a:solidFill>
                  <a:schemeClr val="bg1"/>
                </a:solidFill>
                <a:latin typeface="Inapp" charset="0"/>
                <a:ea typeface="Inapp" charset="0"/>
                <a:cs typeface="Inapp" charset="0"/>
              </a:rPr>
              <a:t>National coordinator for the </a:t>
            </a:r>
            <a:r>
              <a:rPr lang="it-IT" sz="1600" b="1" dirty="0" err="1">
                <a:solidFill>
                  <a:schemeClr val="bg1"/>
                </a:solidFill>
                <a:latin typeface="Inapp" charset="0"/>
                <a:ea typeface="Inapp" charset="0"/>
                <a:cs typeface="Inapp" charset="0"/>
              </a:rPr>
              <a:t>adult</a:t>
            </a:r>
            <a:r>
              <a:rPr lang="it-IT" sz="1600" b="1" dirty="0">
                <a:solidFill>
                  <a:schemeClr val="bg1"/>
                </a:solidFill>
                <a:latin typeface="Inapp" charset="0"/>
                <a:ea typeface="Inapp" charset="0"/>
                <a:cs typeface="Inapp" charset="0"/>
              </a:rPr>
              <a:t> learning agenda</a:t>
            </a:r>
          </a:p>
        </p:txBody>
      </p:sp>
      <p:sp>
        <p:nvSpPr>
          <p:cNvPr id="8" name="Sottotitolo 2">
            <a:extLst>
              <a:ext uri="{FF2B5EF4-FFF2-40B4-BE49-F238E27FC236}">
                <a16:creationId xmlns:a16="http://schemas.microsoft.com/office/drawing/2014/main" id="{4357C476-D299-0E40-B463-CE4109DC9531}"/>
              </a:ext>
            </a:extLst>
          </p:cNvPr>
          <p:cNvSpPr txBox="1">
            <a:spLocks/>
          </p:cNvSpPr>
          <p:nvPr/>
        </p:nvSpPr>
        <p:spPr>
          <a:xfrm>
            <a:off x="1546122" y="4597764"/>
            <a:ext cx="9144000" cy="468517"/>
          </a:xfrm>
          <a:prstGeom prst="rect">
            <a:avLst/>
          </a:prstGeom>
        </p:spPr>
        <p:txBody>
          <a:bodyP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ctr">
              <a:buFont typeface="Arial"/>
              <a:buNone/>
            </a:pPr>
            <a:endParaRPr lang="it-IT" sz="2000" spc="300" dirty="0">
              <a:solidFill>
                <a:schemeClr val="bg1"/>
              </a:solidFill>
              <a:latin typeface="Calibri" charset="0"/>
              <a:ea typeface="Calibri" charset="0"/>
              <a:cs typeface="Calibri" charset="0"/>
            </a:endParaRPr>
          </a:p>
        </p:txBody>
      </p:sp>
      <p:sp>
        <p:nvSpPr>
          <p:cNvPr id="11" name="CasellaDiTesto 10">
            <a:extLst>
              <a:ext uri="{FF2B5EF4-FFF2-40B4-BE49-F238E27FC236}">
                <a16:creationId xmlns:a16="http://schemas.microsoft.com/office/drawing/2014/main" id="{52D8D427-C6E2-42A7-878B-1016A3C287E8}"/>
              </a:ext>
            </a:extLst>
          </p:cNvPr>
          <p:cNvSpPr txBox="1"/>
          <p:nvPr/>
        </p:nvSpPr>
        <p:spPr>
          <a:xfrm>
            <a:off x="2392647" y="749023"/>
            <a:ext cx="6409441" cy="646331"/>
          </a:xfrm>
          <a:prstGeom prst="rect">
            <a:avLst/>
          </a:prstGeom>
          <a:noFill/>
        </p:spPr>
        <p:txBody>
          <a:bodyPr wrap="square">
            <a:spAutoFit/>
          </a:bodyPr>
          <a:lstStyle/>
          <a:p>
            <a:pPr algn="ctr"/>
            <a:r>
              <a:rPr lang="en-GB" b="1" dirty="0"/>
              <a:t> </a:t>
            </a:r>
            <a:r>
              <a:rPr lang="en-GB" b="1" dirty="0">
                <a:solidFill>
                  <a:srgbClr val="FFFF00"/>
                </a:solidFill>
              </a:rPr>
              <a:t>Project: 101260196 — IT AL Agenda 26-27 — ERASMUS-EDU-2025-AL-AGENDA-IBA</a:t>
            </a:r>
            <a:endParaRPr lang="it-IT" i="1" dirty="0">
              <a:solidFill>
                <a:srgbClr val="FFFF00"/>
              </a:solidFill>
            </a:endParaRPr>
          </a:p>
        </p:txBody>
      </p:sp>
      <p:pic>
        <p:nvPicPr>
          <p:cNvPr id="13" name="Immagine 12">
            <a:extLst>
              <a:ext uri="{FF2B5EF4-FFF2-40B4-BE49-F238E27FC236}">
                <a16:creationId xmlns:a16="http://schemas.microsoft.com/office/drawing/2014/main" id="{3AF98A1F-B5B4-4727-9CD3-234FAC76D800}"/>
              </a:ext>
            </a:extLst>
          </p:cNvPr>
          <p:cNvPicPr>
            <a:picLocks noChangeAspect="1"/>
          </p:cNvPicPr>
          <p:nvPr/>
        </p:nvPicPr>
        <p:blipFill>
          <a:blip r:embed="rId4"/>
          <a:stretch>
            <a:fillRect/>
          </a:stretch>
        </p:blipFill>
        <p:spPr>
          <a:xfrm>
            <a:off x="9031842" y="233751"/>
            <a:ext cx="3014927" cy="1271150"/>
          </a:xfrm>
          <a:prstGeom prst="rect">
            <a:avLst/>
          </a:prstGeom>
        </p:spPr>
      </p:pic>
      <p:sp>
        <p:nvSpPr>
          <p:cNvPr id="15" name="CasellaDiTesto 14">
            <a:extLst>
              <a:ext uri="{FF2B5EF4-FFF2-40B4-BE49-F238E27FC236}">
                <a16:creationId xmlns:a16="http://schemas.microsoft.com/office/drawing/2014/main" id="{09528355-01D8-4E91-8033-861B7D8FA2E2}"/>
              </a:ext>
            </a:extLst>
          </p:cNvPr>
          <p:cNvSpPr txBox="1"/>
          <p:nvPr/>
        </p:nvSpPr>
        <p:spPr>
          <a:xfrm>
            <a:off x="414508" y="4810693"/>
            <a:ext cx="11767147" cy="830997"/>
          </a:xfrm>
          <a:prstGeom prst="rect">
            <a:avLst/>
          </a:prstGeom>
          <a:noFill/>
        </p:spPr>
        <p:txBody>
          <a:bodyPr wrap="square">
            <a:spAutoFit/>
          </a:bodyPr>
          <a:lstStyle/>
          <a:p>
            <a:pPr algn="ctr"/>
            <a:r>
              <a:rPr lang="en-US" sz="1600" dirty="0">
                <a:solidFill>
                  <a:srgbClr val="FFFF00"/>
                </a:solidFill>
              </a:rPr>
              <a:t>“</a:t>
            </a:r>
            <a:r>
              <a:rPr lang="en-US" sz="1600" b="1" i="1" dirty="0">
                <a:solidFill>
                  <a:srgbClr val="FFFF00"/>
                </a:solidFill>
              </a:rPr>
              <a:t>Funded by the European Union. Views and opinions expressed are however those of the authors only and do not necessarily reflect those of the European Union or EACEA. Neither the European Union nor the granting authority (EACEA) can be held responsible for them.”</a:t>
            </a:r>
            <a:endParaRPr lang="it-IT" sz="1600" b="1" i="1" dirty="0">
              <a:solidFill>
                <a:srgbClr val="FFFF00"/>
              </a:solidFill>
            </a:endParaRPr>
          </a:p>
        </p:txBody>
      </p:sp>
    </p:spTree>
    <p:extLst>
      <p:ext uri="{BB962C8B-B14F-4D97-AF65-F5344CB8AC3E}">
        <p14:creationId xmlns:p14="http://schemas.microsoft.com/office/powerpoint/2010/main" val="808370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magine 6"/>
          <p:cNvPicPr>
            <a:picLocks noChangeAspect="1"/>
          </p:cNvPicPr>
          <p:nvPr/>
        </p:nvPicPr>
        <p:blipFill>
          <a:blip r:embed="rId2"/>
          <a:stretch>
            <a:fillRect/>
          </a:stretch>
        </p:blipFill>
        <p:spPr>
          <a:xfrm>
            <a:off x="4109663" y="230"/>
            <a:ext cx="8082337" cy="6862361"/>
          </a:xfrm>
          <a:prstGeom prst="rect">
            <a:avLst/>
          </a:prstGeom>
        </p:spPr>
      </p:pic>
      <p:pic>
        <p:nvPicPr>
          <p:cNvPr id="6" name="Immagine 5"/>
          <p:cNvPicPr>
            <a:picLocks noChangeAspect="1"/>
          </p:cNvPicPr>
          <p:nvPr/>
        </p:nvPicPr>
        <p:blipFill>
          <a:blip r:embed="rId3"/>
          <a:stretch>
            <a:fillRect/>
          </a:stretch>
        </p:blipFill>
        <p:spPr>
          <a:xfrm>
            <a:off x="0" y="0"/>
            <a:ext cx="7112000" cy="6858000"/>
          </a:xfrm>
          <a:prstGeom prst="rect">
            <a:avLst/>
          </a:prstGeom>
        </p:spPr>
      </p:pic>
      <p:sp>
        <p:nvSpPr>
          <p:cNvPr id="9" name="CasellaDiTesto 8"/>
          <p:cNvSpPr txBox="1"/>
          <p:nvPr/>
        </p:nvSpPr>
        <p:spPr>
          <a:xfrm>
            <a:off x="723207" y="731520"/>
            <a:ext cx="4763193" cy="646331"/>
          </a:xfrm>
          <a:prstGeom prst="rect">
            <a:avLst/>
          </a:prstGeom>
          <a:noFill/>
        </p:spPr>
        <p:txBody>
          <a:bodyPr wrap="square" rtlCol="0">
            <a:spAutoFit/>
          </a:bodyPr>
          <a:lstStyle/>
          <a:p>
            <a:r>
              <a:rPr lang="it-IT" sz="3600" b="1" dirty="0">
                <a:solidFill>
                  <a:srgbClr val="002060"/>
                </a:solidFill>
                <a:latin typeface="Inapp" charset="0"/>
                <a:ea typeface="Inapp" charset="0"/>
                <a:cs typeface="Inapp" charset="0"/>
              </a:rPr>
              <a:t>Project </a:t>
            </a:r>
            <a:r>
              <a:rPr lang="it-IT" sz="3600" b="1" dirty="0" err="1">
                <a:solidFill>
                  <a:srgbClr val="002060"/>
                </a:solidFill>
                <a:latin typeface="Inapp" charset="0"/>
                <a:ea typeface="Inapp" charset="0"/>
                <a:cs typeface="Inapp" charset="0"/>
              </a:rPr>
              <a:t>contents</a:t>
            </a:r>
            <a:endParaRPr lang="it-IT" sz="3600" b="1" dirty="0">
              <a:solidFill>
                <a:srgbClr val="002060"/>
              </a:solidFill>
              <a:latin typeface="Inapp" charset="0"/>
              <a:ea typeface="Inapp" charset="0"/>
              <a:cs typeface="Inapp" charset="0"/>
            </a:endParaRPr>
          </a:p>
        </p:txBody>
      </p:sp>
      <p:sp>
        <p:nvSpPr>
          <p:cNvPr id="10" name="CasellaDiTesto 9"/>
          <p:cNvSpPr txBox="1"/>
          <p:nvPr/>
        </p:nvSpPr>
        <p:spPr>
          <a:xfrm>
            <a:off x="723207" y="1881150"/>
            <a:ext cx="4256117" cy="523220"/>
          </a:xfrm>
          <a:prstGeom prst="rect">
            <a:avLst/>
          </a:prstGeom>
          <a:noFill/>
        </p:spPr>
        <p:txBody>
          <a:bodyPr wrap="square" rtlCol="0" anchor="ctr">
            <a:spAutoFit/>
          </a:bodyPr>
          <a:lstStyle/>
          <a:p>
            <a:r>
              <a:rPr lang="it-IT" sz="2800" b="1" dirty="0">
                <a:solidFill>
                  <a:srgbClr val="009FE0"/>
                </a:solidFill>
                <a:latin typeface="Inapp" charset="0"/>
                <a:ea typeface="Inapp" charset="0"/>
                <a:cs typeface="Inapp" charset="0"/>
              </a:rPr>
              <a:t>Background</a:t>
            </a:r>
            <a:endParaRPr lang="it-IT" sz="2800" b="1" dirty="0">
              <a:solidFill>
                <a:srgbClr val="002060"/>
              </a:solidFill>
              <a:latin typeface="Inapp" charset="0"/>
              <a:ea typeface="Inapp" charset="0"/>
              <a:cs typeface="Inapp" charset="0"/>
            </a:endParaRPr>
          </a:p>
        </p:txBody>
      </p:sp>
      <p:sp>
        <p:nvSpPr>
          <p:cNvPr id="18" name="CasellaDiTesto 17"/>
          <p:cNvSpPr txBox="1"/>
          <p:nvPr/>
        </p:nvSpPr>
        <p:spPr>
          <a:xfrm>
            <a:off x="714894" y="2752706"/>
            <a:ext cx="4256117" cy="523220"/>
          </a:xfrm>
          <a:prstGeom prst="rect">
            <a:avLst/>
          </a:prstGeom>
          <a:noFill/>
        </p:spPr>
        <p:txBody>
          <a:bodyPr wrap="square" rtlCol="0" anchor="ctr">
            <a:spAutoFit/>
          </a:bodyPr>
          <a:lstStyle/>
          <a:p>
            <a:r>
              <a:rPr lang="it-IT" sz="2800" b="1" dirty="0" err="1">
                <a:solidFill>
                  <a:srgbClr val="FAC400"/>
                </a:solidFill>
                <a:latin typeface="Inapp" charset="0"/>
                <a:ea typeface="Inapp" charset="0"/>
                <a:cs typeface="Inapp" charset="0"/>
              </a:rPr>
              <a:t>Intervention</a:t>
            </a:r>
            <a:r>
              <a:rPr lang="it-IT" sz="2800" b="1" dirty="0">
                <a:solidFill>
                  <a:srgbClr val="FAC400"/>
                </a:solidFill>
                <a:latin typeface="Inapp" charset="0"/>
                <a:ea typeface="Inapp" charset="0"/>
                <a:cs typeface="Inapp" charset="0"/>
              </a:rPr>
              <a:t> </a:t>
            </a:r>
            <a:r>
              <a:rPr lang="it-IT" sz="2800" b="1" dirty="0" err="1">
                <a:solidFill>
                  <a:srgbClr val="FAC400"/>
                </a:solidFill>
                <a:latin typeface="Inapp" charset="0"/>
                <a:ea typeface="Inapp" charset="0"/>
                <a:cs typeface="Inapp" charset="0"/>
              </a:rPr>
              <a:t>logic</a:t>
            </a:r>
            <a:endParaRPr lang="it-IT" sz="2800" b="1" dirty="0">
              <a:solidFill>
                <a:srgbClr val="FAC400"/>
              </a:solidFill>
              <a:latin typeface="Inapp" charset="0"/>
              <a:ea typeface="Inapp" charset="0"/>
              <a:cs typeface="Inapp" charset="0"/>
            </a:endParaRPr>
          </a:p>
        </p:txBody>
      </p:sp>
      <p:sp>
        <p:nvSpPr>
          <p:cNvPr id="19" name="CasellaDiTesto 18"/>
          <p:cNvSpPr txBox="1"/>
          <p:nvPr/>
        </p:nvSpPr>
        <p:spPr>
          <a:xfrm>
            <a:off x="723207" y="3672187"/>
            <a:ext cx="4256117" cy="523220"/>
          </a:xfrm>
          <a:prstGeom prst="rect">
            <a:avLst/>
          </a:prstGeom>
          <a:noFill/>
        </p:spPr>
        <p:txBody>
          <a:bodyPr wrap="square" rtlCol="0" anchor="ctr">
            <a:spAutoFit/>
          </a:bodyPr>
          <a:lstStyle/>
          <a:p>
            <a:r>
              <a:rPr lang="it-IT" sz="2800" b="1" dirty="0" err="1">
                <a:solidFill>
                  <a:srgbClr val="5EAB36"/>
                </a:solidFill>
                <a:latin typeface="Inapp" charset="0"/>
                <a:ea typeface="Inapp" charset="0"/>
                <a:cs typeface="Inapp" charset="0"/>
              </a:rPr>
              <a:t>workplan</a:t>
            </a:r>
            <a:endParaRPr lang="it-IT" sz="2800" b="1" dirty="0">
              <a:solidFill>
                <a:srgbClr val="5EAB36"/>
              </a:solidFill>
              <a:latin typeface="Inapp" charset="0"/>
              <a:ea typeface="Inapp" charset="0"/>
              <a:cs typeface="Inapp" charset="0"/>
            </a:endParaRPr>
          </a:p>
        </p:txBody>
      </p:sp>
      <p:sp>
        <p:nvSpPr>
          <p:cNvPr id="20" name="CasellaDiTesto 19"/>
          <p:cNvSpPr txBox="1"/>
          <p:nvPr/>
        </p:nvSpPr>
        <p:spPr>
          <a:xfrm>
            <a:off x="714893" y="4607122"/>
            <a:ext cx="4256117" cy="954107"/>
          </a:xfrm>
          <a:prstGeom prst="rect">
            <a:avLst/>
          </a:prstGeom>
          <a:noFill/>
        </p:spPr>
        <p:txBody>
          <a:bodyPr wrap="square" rtlCol="0" anchor="ctr">
            <a:spAutoFit/>
          </a:bodyPr>
          <a:lstStyle/>
          <a:p>
            <a:r>
              <a:rPr lang="it-IT" sz="2800" b="1" dirty="0">
                <a:solidFill>
                  <a:srgbClr val="DF017E"/>
                </a:solidFill>
                <a:latin typeface="Inapp" charset="0"/>
                <a:ea typeface="Inapp" charset="0"/>
                <a:cs typeface="Inapp" charset="0"/>
              </a:rPr>
              <a:t>Governance and management</a:t>
            </a:r>
          </a:p>
        </p:txBody>
      </p:sp>
    </p:spTree>
    <p:extLst>
      <p:ext uri="{BB962C8B-B14F-4D97-AF65-F5344CB8AC3E}">
        <p14:creationId xmlns:p14="http://schemas.microsoft.com/office/powerpoint/2010/main" val="517232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581891"/>
            <a:ext cx="3042458" cy="490451"/>
          </a:xfrm>
          <a:prstGeom prst="rect">
            <a:avLst/>
          </a:prstGeom>
          <a:solidFill>
            <a:srgbClr val="009F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p:cNvSpPr txBox="1"/>
          <p:nvPr/>
        </p:nvSpPr>
        <p:spPr>
          <a:xfrm>
            <a:off x="41565" y="551112"/>
            <a:ext cx="3042458" cy="523220"/>
          </a:xfrm>
          <a:prstGeom prst="rect">
            <a:avLst/>
          </a:prstGeom>
          <a:noFill/>
        </p:spPr>
        <p:txBody>
          <a:bodyPr wrap="square" rtlCol="0" anchor="ctr">
            <a:spAutoFit/>
          </a:bodyPr>
          <a:lstStyle/>
          <a:p>
            <a:pPr algn="ctr"/>
            <a:r>
              <a:rPr kumimoji="0" lang="it-IT" sz="2800" b="1" i="0" u="none" strike="noStrike" kern="1200" cap="none" spc="0" normalizeH="0" baseline="0" noProof="0" dirty="0">
                <a:ln>
                  <a:noFill/>
                </a:ln>
                <a:solidFill>
                  <a:schemeClr val="bg1"/>
                </a:solidFill>
                <a:effectLst/>
                <a:uLnTx/>
                <a:uFillTx/>
                <a:latin typeface="Inapp" charset="0"/>
                <a:ea typeface="Inapp" charset="0"/>
                <a:cs typeface="Inapp" charset="0"/>
              </a:rPr>
              <a:t>Background</a:t>
            </a:r>
            <a:endParaRPr lang="it-IT" sz="3600" b="1" dirty="0">
              <a:solidFill>
                <a:schemeClr val="bg1"/>
              </a:solidFill>
              <a:latin typeface="Inapp" charset="0"/>
              <a:ea typeface="Inapp" charset="0"/>
              <a:cs typeface="Inapp" charset="0"/>
            </a:endParaRPr>
          </a:p>
        </p:txBody>
      </p:sp>
      <p:pic>
        <p:nvPicPr>
          <p:cNvPr id="8" name="Immagine 7"/>
          <p:cNvPicPr>
            <a:picLocks noChangeAspect="1"/>
          </p:cNvPicPr>
          <p:nvPr/>
        </p:nvPicPr>
        <p:blipFill>
          <a:blip r:embed="rId2"/>
          <a:stretch>
            <a:fillRect/>
          </a:stretch>
        </p:blipFill>
        <p:spPr>
          <a:xfrm>
            <a:off x="10673543" y="5909822"/>
            <a:ext cx="1135248" cy="497642"/>
          </a:xfrm>
          <a:prstGeom prst="rect">
            <a:avLst/>
          </a:prstGeom>
        </p:spPr>
      </p:pic>
      <p:sp>
        <p:nvSpPr>
          <p:cNvPr id="9" name="CasellaDiTesto 8"/>
          <p:cNvSpPr txBox="1"/>
          <p:nvPr/>
        </p:nvSpPr>
        <p:spPr>
          <a:xfrm>
            <a:off x="260938" y="1236818"/>
            <a:ext cx="11392582" cy="4985980"/>
          </a:xfrm>
          <a:prstGeom prst="rect">
            <a:avLst/>
          </a:prstGeom>
          <a:noFill/>
        </p:spPr>
        <p:txBody>
          <a:bodyPr wrap="square" rtlCol="0">
            <a:spAutoFit/>
          </a:bodyPr>
          <a:lstStyle/>
          <a:p>
            <a:pPr marL="342900" marR="2540" indent="-342900" algn="just">
              <a:spcBef>
                <a:spcPts val="600"/>
              </a:spcBef>
              <a:spcAft>
                <a:spcPts val="600"/>
              </a:spcAft>
              <a:buFont typeface="Wingdings" panose="05000000000000000000" pitchFamily="2" charset="2"/>
              <a:buChar char="q"/>
            </a:pPr>
            <a:r>
              <a:rPr lang="en-GB" dirty="0"/>
              <a:t>This proposal was conceived trying to identify what could have been the most concrete contribution that the project activities could have made with respect to the broad themes and priorities raised in the Call. The Council Resolution on a new European Agenda for adult learning 2021-2030 had clearly identified problems and critical issues to be addressed decisively and concretely.</a:t>
            </a:r>
          </a:p>
          <a:p>
            <a:pPr marL="342900" marR="2540" indent="-342900" algn="just">
              <a:spcBef>
                <a:spcPts val="600"/>
              </a:spcBef>
              <a:spcAft>
                <a:spcPts val="600"/>
              </a:spcAft>
              <a:buFont typeface="Wingdings" panose="05000000000000000000" pitchFamily="2" charset="2"/>
              <a:buChar char="q"/>
            </a:pPr>
            <a:r>
              <a:rPr lang="en-GB" dirty="0"/>
              <a:t>These include those relating to the low levels of participation in training opportunities by the adult population, the insufficient levels of mastery of basic skills, the fragmentation of governance that characterizes what should be considered the adult learning ecosystem and a commitment of employers in need of being incentivized so that they could play an active role in promoting upskilling and reskilling actions for adult workers. </a:t>
            </a:r>
          </a:p>
          <a:p>
            <a:pPr marL="342900" marR="2540" indent="-342900" algn="just">
              <a:spcBef>
                <a:spcPts val="600"/>
              </a:spcBef>
              <a:spcAft>
                <a:spcPts val="600"/>
              </a:spcAft>
              <a:buFont typeface="Wingdings" panose="05000000000000000000" pitchFamily="2" charset="2"/>
              <a:buChar char="q"/>
            </a:pPr>
            <a:r>
              <a:rPr lang="en-GB" dirty="0"/>
              <a:t>In recent years, these critical issues have been compounded by those relating to demographic factors and the emergence of problems of skills shortage and skills mismatch that have important consequences in the economic sectors, in that of services to people – with particular reference to the social protection system of each country – and on the planning of the training offer, subject to the need to rethink its contents,  to readapt the rhythms of learning, to define newly the localization of the offer and of the didactic settings. </a:t>
            </a:r>
          </a:p>
          <a:p>
            <a:pPr marL="342900" marR="2540" indent="-342900" algn="just">
              <a:spcBef>
                <a:spcPts val="600"/>
              </a:spcBef>
              <a:spcAft>
                <a:spcPts val="600"/>
              </a:spcAft>
              <a:buFont typeface="Wingdings" panose="05000000000000000000" pitchFamily="2" charset="2"/>
              <a:buChar char="q"/>
            </a:pPr>
            <a:r>
              <a:rPr lang="en-GB" dirty="0"/>
              <a:t>Finally, not only but above all, the adult population must be able to effectively deal with the necessary green and digital transitions, including through interventions to enhance the skills necessary to contribute to their personal and career development and to the more general development of the society in which they live and work.</a:t>
            </a:r>
            <a:endParaRPr lang="it-IT" dirty="0"/>
          </a:p>
        </p:txBody>
      </p:sp>
    </p:spTree>
    <p:extLst>
      <p:ext uri="{BB962C8B-B14F-4D97-AF65-F5344CB8AC3E}">
        <p14:creationId xmlns:p14="http://schemas.microsoft.com/office/powerpoint/2010/main" val="4756208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581891"/>
            <a:ext cx="3042458" cy="490451"/>
          </a:xfrm>
          <a:prstGeom prst="rect">
            <a:avLst/>
          </a:prstGeom>
          <a:solidFill>
            <a:srgbClr val="009F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p:cNvSpPr txBox="1"/>
          <p:nvPr/>
        </p:nvSpPr>
        <p:spPr>
          <a:xfrm>
            <a:off x="41565" y="551112"/>
            <a:ext cx="3042458" cy="523220"/>
          </a:xfrm>
          <a:prstGeom prst="rect">
            <a:avLst/>
          </a:prstGeom>
          <a:noFill/>
        </p:spPr>
        <p:txBody>
          <a:bodyPr wrap="square" rtlCol="0" anchor="ctr">
            <a:spAutoFit/>
          </a:bodyPr>
          <a:lstStyle/>
          <a:p>
            <a:pPr algn="ctr"/>
            <a:r>
              <a:rPr kumimoji="0" lang="it-IT" sz="2800" b="1" i="0" u="none" strike="noStrike" kern="1200" cap="none" spc="0" normalizeH="0" baseline="0" noProof="0" dirty="0">
                <a:ln>
                  <a:noFill/>
                </a:ln>
                <a:solidFill>
                  <a:schemeClr val="bg1"/>
                </a:solidFill>
                <a:effectLst/>
                <a:uLnTx/>
                <a:uFillTx/>
                <a:latin typeface="Inapp" charset="0"/>
                <a:ea typeface="Inapp" charset="0"/>
                <a:cs typeface="Inapp" charset="0"/>
              </a:rPr>
              <a:t>Background</a:t>
            </a:r>
            <a:endParaRPr lang="it-IT" sz="3600" b="1" dirty="0">
              <a:solidFill>
                <a:schemeClr val="bg1"/>
              </a:solidFill>
              <a:latin typeface="Inapp" charset="0"/>
              <a:ea typeface="Inapp" charset="0"/>
              <a:cs typeface="Inapp" charset="0"/>
            </a:endParaRPr>
          </a:p>
        </p:txBody>
      </p:sp>
      <p:pic>
        <p:nvPicPr>
          <p:cNvPr id="8" name="Immagine 7"/>
          <p:cNvPicPr>
            <a:picLocks noChangeAspect="1"/>
          </p:cNvPicPr>
          <p:nvPr/>
        </p:nvPicPr>
        <p:blipFill>
          <a:blip r:embed="rId2"/>
          <a:stretch>
            <a:fillRect/>
          </a:stretch>
        </p:blipFill>
        <p:spPr>
          <a:xfrm>
            <a:off x="10673543" y="5909822"/>
            <a:ext cx="1135248" cy="497642"/>
          </a:xfrm>
          <a:prstGeom prst="rect">
            <a:avLst/>
          </a:prstGeom>
        </p:spPr>
      </p:pic>
      <p:sp>
        <p:nvSpPr>
          <p:cNvPr id="9" name="CasellaDiTesto 8"/>
          <p:cNvSpPr txBox="1"/>
          <p:nvPr/>
        </p:nvSpPr>
        <p:spPr>
          <a:xfrm>
            <a:off x="383209" y="1316864"/>
            <a:ext cx="11208091" cy="5057795"/>
          </a:xfrm>
          <a:prstGeom prst="rect">
            <a:avLst/>
          </a:prstGeom>
          <a:noFill/>
        </p:spPr>
        <p:txBody>
          <a:bodyPr wrap="square" rtlCol="0">
            <a:spAutoFit/>
          </a:bodyPr>
          <a:lstStyle/>
          <a:p>
            <a:pPr marL="285750" marR="2540" indent="-285750" algn="just">
              <a:spcAft>
                <a:spcPts val="1000"/>
              </a:spcAft>
              <a:buFont typeface="Wingdings" panose="05000000000000000000" pitchFamily="2" charset="2"/>
              <a:buChar char="q"/>
            </a:pPr>
            <a:r>
              <a:rPr lang="en-GB" dirty="0"/>
              <a:t>The skills ecosystem in Italy is characterized by a large, multilevel and </a:t>
            </a:r>
            <a:r>
              <a:rPr lang="en-GB" dirty="0" err="1"/>
              <a:t>multiactor</a:t>
            </a:r>
            <a:r>
              <a:rPr lang="en-GB" dirty="0"/>
              <a:t> governance: by consequence, to </a:t>
            </a:r>
            <a:r>
              <a:rPr lang="en-GB" b="1" dirty="0"/>
              <a:t>support relevant actors to work together on common actions for adult learning</a:t>
            </a:r>
            <a:r>
              <a:rPr lang="en-GB" dirty="0"/>
              <a:t> and </a:t>
            </a:r>
            <a:r>
              <a:rPr lang="en-GB" b="1" dirty="0"/>
              <a:t>the development and implementation of national skills strategies</a:t>
            </a:r>
            <a:r>
              <a:rPr lang="en-GB" dirty="0"/>
              <a:t> it is necessary to identify the type of accompanying interventions most requested both from the context and from the needs that the various actors could manifest. In a nutshell, this priority is interpreted as a call to facilitate the implementation of policies already in place and shared among the various stakeholders in the main planning and legislative acts that have been drafted in recent years. </a:t>
            </a:r>
          </a:p>
          <a:p>
            <a:pPr marL="285750" marR="2540" indent="-285750" algn="just">
              <a:spcAft>
                <a:spcPts val="1000"/>
              </a:spcAft>
              <a:buFont typeface="Wingdings" panose="05000000000000000000" pitchFamily="2" charset="2"/>
              <a:buChar char="q"/>
            </a:pPr>
            <a:r>
              <a:rPr lang="en-GB" dirty="0"/>
              <a:t>In a nutshell, this priority is interpreted as a call to facilitate the implementation of policies already in place and shared among the various stakeholders in the main planning and legislative acts that have been drafted in recent years. These policies, which can be found in the National Implementation Plan relating to the strategies for achieving the objectives contained in the VET Recommendation and in the Osnabruck Declaration and in the NRRP, already provide for intense collaboration between all relevant stakeholders evidenced by countless initiatives in some cases even considerably supported by considerable financial investments. </a:t>
            </a:r>
          </a:p>
          <a:p>
            <a:pPr marL="285750" marR="2540" indent="-285750" algn="just">
              <a:spcAft>
                <a:spcPts val="1000"/>
              </a:spcAft>
              <a:buFont typeface="Wingdings" panose="05000000000000000000" pitchFamily="2" charset="2"/>
              <a:buChar char="q"/>
            </a:pPr>
            <a:r>
              <a:rPr lang="en-GB" dirty="0"/>
              <a:t>The work plan identifies direct actions on the beneficiaries who are part of the ecosystem – conducted in direct collaboration with the Ministry of Education and Merit through the strengthening of the skills of teachers and managers of Adult Schools (CPIA) – and analysis and monitoring actions to support the implementation of the devices and interventions provided for by National Plans and legislation,  these too shared and implemented in a coordinated manner with the Ministry of Labour and Social Policies. </a:t>
            </a:r>
          </a:p>
        </p:txBody>
      </p:sp>
    </p:spTree>
    <p:extLst>
      <p:ext uri="{BB962C8B-B14F-4D97-AF65-F5344CB8AC3E}">
        <p14:creationId xmlns:p14="http://schemas.microsoft.com/office/powerpoint/2010/main" val="1429789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a:off x="-109161" y="158044"/>
            <a:ext cx="7414312" cy="646331"/>
          </a:xfrm>
          <a:prstGeom prst="rect">
            <a:avLst/>
          </a:prstGeom>
          <a:noFill/>
        </p:spPr>
        <p:txBody>
          <a:bodyPr wrap="square" rtlCol="0" anchor="ctr">
            <a:spAutoFit/>
          </a:bodyPr>
          <a:lstStyle/>
          <a:p>
            <a:r>
              <a:rPr lang="it-IT" sz="3600" b="1" dirty="0" err="1">
                <a:solidFill>
                  <a:srgbClr val="0070C0"/>
                </a:solidFill>
                <a:highlight>
                  <a:srgbClr val="FAC400"/>
                </a:highlight>
                <a:latin typeface="Inapp" charset="0"/>
                <a:ea typeface="Inapp" charset="0"/>
                <a:cs typeface="Inapp" charset="0"/>
              </a:rPr>
              <a:t>Intervention</a:t>
            </a:r>
            <a:r>
              <a:rPr lang="it-IT" sz="3600" b="1" dirty="0">
                <a:solidFill>
                  <a:srgbClr val="0070C0"/>
                </a:solidFill>
                <a:highlight>
                  <a:srgbClr val="FAC400"/>
                </a:highlight>
                <a:latin typeface="Inapp" charset="0"/>
                <a:ea typeface="Inapp" charset="0"/>
                <a:cs typeface="Inapp" charset="0"/>
              </a:rPr>
              <a:t> </a:t>
            </a:r>
            <a:r>
              <a:rPr lang="it-IT" sz="3600" b="1" dirty="0" err="1">
                <a:solidFill>
                  <a:srgbClr val="0070C0"/>
                </a:solidFill>
                <a:highlight>
                  <a:srgbClr val="FAC400"/>
                </a:highlight>
                <a:latin typeface="Inapp" charset="0"/>
                <a:ea typeface="Inapp" charset="0"/>
                <a:cs typeface="Inapp" charset="0"/>
              </a:rPr>
              <a:t>logic</a:t>
            </a:r>
            <a:endParaRPr lang="it-IT" sz="3600" b="1" dirty="0">
              <a:solidFill>
                <a:srgbClr val="0070C0"/>
              </a:solidFill>
              <a:highlight>
                <a:srgbClr val="FAC400"/>
              </a:highlight>
              <a:latin typeface="Inapp" charset="0"/>
              <a:ea typeface="Inapp" charset="0"/>
              <a:cs typeface="Inapp" charset="0"/>
            </a:endParaRPr>
          </a:p>
        </p:txBody>
      </p:sp>
      <p:cxnSp>
        <p:nvCxnSpPr>
          <p:cNvPr id="13" name="Connettore 1 12"/>
          <p:cNvCxnSpPr/>
          <p:nvPr/>
        </p:nvCxnSpPr>
        <p:spPr>
          <a:xfrm>
            <a:off x="0" y="6481184"/>
            <a:ext cx="10673543" cy="1"/>
          </a:xfrm>
          <a:prstGeom prst="line">
            <a:avLst/>
          </a:prstGeom>
          <a:ln w="12700">
            <a:solidFill>
              <a:srgbClr val="404140"/>
            </a:solidFill>
          </a:ln>
        </p:spPr>
        <p:style>
          <a:lnRef idx="1">
            <a:schemeClr val="accent1"/>
          </a:lnRef>
          <a:fillRef idx="0">
            <a:schemeClr val="accent1"/>
          </a:fillRef>
          <a:effectRef idx="0">
            <a:schemeClr val="accent1"/>
          </a:effectRef>
          <a:fontRef idx="minor">
            <a:schemeClr val="tx1"/>
          </a:fontRef>
        </p:style>
      </p:cxnSp>
      <p:pic>
        <p:nvPicPr>
          <p:cNvPr id="9" name="Immagine 8">
            <a:extLst>
              <a:ext uri="{FF2B5EF4-FFF2-40B4-BE49-F238E27FC236}">
                <a16:creationId xmlns:a16="http://schemas.microsoft.com/office/drawing/2014/main" id="{88DFE45D-0A43-8541-850D-F72F893B1E8D}"/>
              </a:ext>
            </a:extLst>
          </p:cNvPr>
          <p:cNvPicPr>
            <a:picLocks noChangeAspect="1"/>
          </p:cNvPicPr>
          <p:nvPr/>
        </p:nvPicPr>
        <p:blipFill>
          <a:blip r:embed="rId2"/>
          <a:stretch>
            <a:fillRect/>
          </a:stretch>
        </p:blipFill>
        <p:spPr>
          <a:xfrm>
            <a:off x="10779629" y="6185372"/>
            <a:ext cx="1135248" cy="497642"/>
          </a:xfrm>
          <a:prstGeom prst="rect">
            <a:avLst/>
          </a:prstGeom>
        </p:spPr>
      </p:pic>
      <p:sp>
        <p:nvSpPr>
          <p:cNvPr id="3" name="Rectangle 1">
            <a:extLst>
              <a:ext uri="{FF2B5EF4-FFF2-40B4-BE49-F238E27FC236}">
                <a16:creationId xmlns:a16="http://schemas.microsoft.com/office/drawing/2014/main" id="{2D613087-6D6A-4943-80F3-0C84BE508596}"/>
              </a:ext>
            </a:extLst>
          </p:cNvPr>
          <p:cNvSpPr>
            <a:spLocks noChangeArrowheads="1"/>
          </p:cNvSpPr>
          <p:nvPr/>
        </p:nvSpPr>
        <p:spPr bwMode="auto">
          <a:xfrm>
            <a:off x="844747" y="791509"/>
            <a:ext cx="1067151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lvl="0" algn="just"/>
            <a:r>
              <a:rPr lang="it-IT" altLang="it-IT" sz="2000" b="1" dirty="0">
                <a:solidFill>
                  <a:srgbClr val="404140"/>
                </a:solidFill>
                <a:ea typeface="Times New Roman" panose="02020603050405020304" pitchFamily="18" charset="0"/>
                <a:cs typeface="Arial" panose="020B0604020202020204" pitchFamily="34" charset="0"/>
              </a:rPr>
              <a:t>Th</a:t>
            </a:r>
            <a:r>
              <a:rPr kumimoji="0" lang="it-IT" altLang="it-IT" sz="2000" b="1" i="0" u="none" strike="noStrike" cap="none" normalizeH="0" baseline="0" dirty="0">
                <a:ln>
                  <a:noFill/>
                </a:ln>
                <a:solidFill>
                  <a:srgbClr val="404140"/>
                </a:solidFill>
                <a:effectLst/>
                <a:latin typeface="Arial" panose="020B0604020202020204" pitchFamily="34" charset="0"/>
                <a:ea typeface="Times New Roman" panose="02020603050405020304" pitchFamily="18" charset="0"/>
                <a:cs typeface="Arial" panose="020B0604020202020204" pitchFamily="34" charset="0"/>
              </a:rPr>
              <a:t>e </a:t>
            </a:r>
            <a:r>
              <a:rPr kumimoji="0" lang="en-GB" altLang="it-IT" sz="2000" b="1" i="0" u="none" strike="noStrike" cap="none" normalizeH="0" baseline="0" dirty="0">
                <a:ln>
                  <a:noFill/>
                </a:ln>
                <a:solidFill>
                  <a:srgbClr val="404140"/>
                </a:solidFill>
                <a:effectLst/>
                <a:latin typeface="Arial" panose="020B0604020202020204" pitchFamily="34" charset="0"/>
                <a:ea typeface="Times New Roman" panose="02020603050405020304" pitchFamily="18" charset="0"/>
                <a:cs typeface="Arial" panose="020B0604020202020204" pitchFamily="34" charset="0"/>
              </a:rPr>
              <a:t>main problems </a:t>
            </a:r>
            <a:r>
              <a:rPr kumimoji="0" lang="it-IT" altLang="it-IT" sz="2000" b="1" i="0" u="none" strike="noStrike" cap="none" normalizeH="0" baseline="0" dirty="0">
                <a:ln>
                  <a:noFill/>
                </a:ln>
                <a:solidFill>
                  <a:srgbClr val="404140"/>
                </a:solidFill>
                <a:effectLst/>
                <a:latin typeface="Arial" panose="020B0604020202020204" pitchFamily="34" charset="0"/>
                <a:ea typeface="Times New Roman" panose="02020603050405020304" pitchFamily="18" charset="0"/>
                <a:cs typeface="Arial" panose="020B0604020202020204" pitchFamily="34" charset="0"/>
              </a:rPr>
              <a:t>and the project lines of </a:t>
            </a:r>
            <a:r>
              <a:rPr kumimoji="0" lang="it-IT" altLang="it-IT" sz="2000" b="1" i="0" u="none" strike="noStrike" cap="none" normalizeH="0" baseline="0" dirty="0" err="1">
                <a:ln>
                  <a:noFill/>
                </a:ln>
                <a:solidFill>
                  <a:srgbClr val="404140"/>
                </a:solidFill>
                <a:effectLst/>
                <a:latin typeface="Arial" panose="020B0604020202020204" pitchFamily="34" charset="0"/>
                <a:ea typeface="Times New Roman" panose="02020603050405020304" pitchFamily="18" charset="0"/>
                <a:cs typeface="Arial" panose="020B0604020202020204" pitchFamily="34" charset="0"/>
              </a:rPr>
              <a:t>intervention</a:t>
            </a:r>
            <a:r>
              <a:rPr kumimoji="0" lang="it-IT" altLang="it-IT" sz="2000" b="1" i="0" u="none" strike="noStrike" cap="none" normalizeH="0" baseline="0" dirty="0">
                <a:ln>
                  <a:noFill/>
                </a:ln>
                <a:solidFill>
                  <a:srgbClr val="404140"/>
                </a:solidFill>
                <a:effectLst/>
                <a:latin typeface="Arial" panose="020B0604020202020204" pitchFamily="34" charset="0"/>
                <a:ea typeface="Times New Roman" panose="02020603050405020304" pitchFamily="18" charset="0"/>
                <a:cs typeface="Arial" panose="020B0604020202020204" pitchFamily="34" charset="0"/>
              </a:rPr>
              <a:t> are </a:t>
            </a:r>
            <a:r>
              <a:rPr kumimoji="0" lang="it-IT" altLang="it-IT" sz="2000" b="1" i="0" u="none" strike="noStrike" cap="none" normalizeH="0" baseline="0" dirty="0" err="1">
                <a:ln>
                  <a:noFill/>
                </a:ln>
                <a:solidFill>
                  <a:srgbClr val="404140"/>
                </a:solidFill>
                <a:effectLst/>
                <a:latin typeface="Arial" panose="020B0604020202020204" pitchFamily="34" charset="0"/>
                <a:ea typeface="Times New Roman" panose="02020603050405020304" pitchFamily="18" charset="0"/>
                <a:cs typeface="Arial" panose="020B0604020202020204" pitchFamily="34" charset="0"/>
              </a:rPr>
              <a:t>clarified</a:t>
            </a:r>
            <a:r>
              <a:rPr kumimoji="0" lang="it-IT" altLang="it-IT" sz="2000" b="1" i="0" u="none" strike="noStrike" cap="none" normalizeH="0" baseline="0" dirty="0">
                <a:ln>
                  <a:noFill/>
                </a:ln>
                <a:solidFill>
                  <a:srgbClr val="404140"/>
                </a:solidFill>
                <a:effectLst/>
                <a:latin typeface="Arial" panose="020B0604020202020204" pitchFamily="34" charset="0"/>
                <a:ea typeface="Times New Roman" panose="02020603050405020304" pitchFamily="18" charset="0"/>
                <a:cs typeface="Arial" panose="020B0604020202020204" pitchFamily="34" charset="0"/>
              </a:rPr>
              <a:t> in the </a:t>
            </a:r>
            <a:r>
              <a:rPr kumimoji="0" lang="it-IT" altLang="it-IT" sz="2000" b="1" i="0" u="none" strike="noStrike" cap="none" normalizeH="0" baseline="0" dirty="0" err="1">
                <a:ln>
                  <a:noFill/>
                </a:ln>
                <a:solidFill>
                  <a:srgbClr val="404140"/>
                </a:solidFill>
                <a:effectLst/>
                <a:latin typeface="Arial" panose="020B0604020202020204" pitchFamily="34" charset="0"/>
                <a:ea typeface="Times New Roman" panose="02020603050405020304" pitchFamily="18" charset="0"/>
                <a:cs typeface="Arial" panose="020B0604020202020204" pitchFamily="34" charset="0"/>
              </a:rPr>
              <a:t>table</a:t>
            </a:r>
            <a:r>
              <a:rPr kumimoji="0" lang="it-IT" altLang="it-IT" sz="2000" b="1" i="0" u="none" strike="noStrike" cap="none" normalizeH="0" baseline="0" dirty="0">
                <a:ln>
                  <a:noFill/>
                </a:ln>
                <a:solidFill>
                  <a:srgbClr val="404140"/>
                </a:solidFill>
                <a:effectLst/>
                <a:latin typeface="Arial" panose="020B0604020202020204" pitchFamily="34" charset="0"/>
                <a:ea typeface="Times New Roman" panose="02020603050405020304" pitchFamily="18" charset="0"/>
                <a:cs typeface="Arial" panose="020B0604020202020204" pitchFamily="34" charset="0"/>
              </a:rPr>
              <a:t> </a:t>
            </a:r>
            <a:r>
              <a:rPr kumimoji="0" lang="it-IT" altLang="it-IT" sz="2000" b="1" i="0" u="none" strike="noStrike" cap="none" normalizeH="0" baseline="0" dirty="0" err="1">
                <a:ln>
                  <a:noFill/>
                </a:ln>
                <a:solidFill>
                  <a:srgbClr val="404140"/>
                </a:solidFill>
                <a:effectLst/>
                <a:latin typeface="Arial" panose="020B0604020202020204" pitchFamily="34" charset="0"/>
                <a:ea typeface="Times New Roman" panose="02020603050405020304" pitchFamily="18" charset="0"/>
                <a:cs typeface="Arial" panose="020B0604020202020204" pitchFamily="34" charset="0"/>
              </a:rPr>
              <a:t>below</a:t>
            </a:r>
            <a:endParaRPr kumimoji="0" lang="it-IT" altLang="it-IT" sz="1800" b="1" i="0" u="none" strike="noStrike" cap="none" normalizeH="0" baseline="0" dirty="0">
              <a:ln>
                <a:noFill/>
              </a:ln>
              <a:solidFill>
                <a:srgbClr val="404140"/>
              </a:solidFill>
              <a:effectLst/>
              <a:latin typeface="Arial" panose="020B0604020202020204" pitchFamily="34" charset="0"/>
            </a:endParaRPr>
          </a:p>
        </p:txBody>
      </p:sp>
      <p:graphicFrame>
        <p:nvGraphicFramePr>
          <p:cNvPr id="2" name="Tabella 1">
            <a:extLst>
              <a:ext uri="{FF2B5EF4-FFF2-40B4-BE49-F238E27FC236}">
                <a16:creationId xmlns:a16="http://schemas.microsoft.com/office/drawing/2014/main" id="{DC3E1012-E61E-1D5F-1238-1692649A7489}"/>
              </a:ext>
            </a:extLst>
          </p:cNvPr>
          <p:cNvGraphicFramePr>
            <a:graphicFrameLocks noGrp="1"/>
          </p:cNvGraphicFramePr>
          <p:nvPr>
            <p:extLst>
              <p:ext uri="{D42A27DB-BD31-4B8C-83A1-F6EECF244321}">
                <p14:modId xmlns:p14="http://schemas.microsoft.com/office/powerpoint/2010/main" val="1967477276"/>
              </p:ext>
            </p:extLst>
          </p:nvPr>
        </p:nvGraphicFramePr>
        <p:xfrm>
          <a:off x="1651818" y="1437840"/>
          <a:ext cx="7916984" cy="4535159"/>
        </p:xfrm>
        <a:graphic>
          <a:graphicData uri="http://schemas.openxmlformats.org/drawingml/2006/table">
            <a:tbl>
              <a:tblPr firstRow="1" firstCol="1" bandRow="1">
                <a:tableStyleId>{5C22544A-7EE6-4342-B048-85BDC9FD1C3A}</a:tableStyleId>
              </a:tblPr>
              <a:tblGrid>
                <a:gridCol w="2354292">
                  <a:extLst>
                    <a:ext uri="{9D8B030D-6E8A-4147-A177-3AD203B41FA5}">
                      <a16:colId xmlns:a16="http://schemas.microsoft.com/office/drawing/2014/main" val="3610160860"/>
                    </a:ext>
                  </a:extLst>
                </a:gridCol>
                <a:gridCol w="5562692">
                  <a:extLst>
                    <a:ext uri="{9D8B030D-6E8A-4147-A177-3AD203B41FA5}">
                      <a16:colId xmlns:a16="http://schemas.microsoft.com/office/drawing/2014/main" val="1302818850"/>
                    </a:ext>
                  </a:extLst>
                </a:gridCol>
              </a:tblGrid>
              <a:tr h="178077">
                <a:tc>
                  <a:txBody>
                    <a:bodyPr/>
                    <a:lstStyle/>
                    <a:p>
                      <a:pPr marR="3810" algn="just">
                        <a:spcAft>
                          <a:spcPts val="1000"/>
                        </a:spcAft>
                        <a:buNone/>
                      </a:pPr>
                      <a:r>
                        <a:rPr lang="en-GB" sz="1200" dirty="0">
                          <a:effectLst/>
                        </a:rPr>
                        <a:t>Issue/problem</a:t>
                      </a:r>
                      <a:endParaRPr lang="it-IT" sz="1400" dirty="0">
                        <a:solidFill>
                          <a:srgbClr val="595959"/>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R="3810" algn="just">
                        <a:spcAft>
                          <a:spcPts val="1000"/>
                        </a:spcAft>
                        <a:buNone/>
                      </a:pPr>
                      <a:r>
                        <a:rPr lang="en-GB" sz="1200">
                          <a:effectLst/>
                        </a:rPr>
                        <a:t>Project intervention</a:t>
                      </a:r>
                      <a:endParaRPr lang="it-IT" sz="1400">
                        <a:solidFill>
                          <a:srgbClr val="595959"/>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187979233"/>
                  </a:ext>
                </a:extLst>
              </a:tr>
              <a:tr h="1076516">
                <a:tc>
                  <a:txBody>
                    <a:bodyPr/>
                    <a:lstStyle/>
                    <a:p>
                      <a:pPr marR="3810" algn="just">
                        <a:spcAft>
                          <a:spcPts val="1000"/>
                        </a:spcAft>
                        <a:buNone/>
                      </a:pPr>
                      <a:r>
                        <a:rPr lang="en-GB" sz="1200" dirty="0">
                          <a:effectLst/>
                        </a:rPr>
                        <a:t>Fragmented governance – need to improve the dialogue between different members </a:t>
                      </a:r>
                      <a:endParaRPr lang="it-IT" sz="1400" dirty="0">
                        <a:solidFill>
                          <a:srgbClr val="595959"/>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marR="3810" lvl="0" indent="-342900" algn="just">
                        <a:spcAft>
                          <a:spcPts val="1000"/>
                        </a:spcAft>
                        <a:buFont typeface="Arial" panose="020B0604020202020204" pitchFamily="34" charset="0"/>
                        <a:buChar char="-"/>
                      </a:pPr>
                      <a:r>
                        <a:rPr lang="en-GB" sz="1200" dirty="0">
                          <a:effectLst/>
                        </a:rPr>
                        <a:t>facilitation to improve the quality of relationship among the diverse governance components, involving them in all phases of dissemination and/or validation of results;</a:t>
                      </a:r>
                      <a:endParaRPr lang="it-IT" sz="1400" dirty="0">
                        <a:effectLst/>
                      </a:endParaRPr>
                    </a:p>
                    <a:p>
                      <a:pPr marL="342900" marR="3810" lvl="0" indent="-342900" algn="just">
                        <a:spcAft>
                          <a:spcPts val="1000"/>
                        </a:spcAft>
                        <a:buFont typeface="Arial" panose="020B0604020202020204" pitchFamily="34" charset="0"/>
                        <a:buChar char="-"/>
                      </a:pPr>
                      <a:r>
                        <a:rPr lang="en-GB" sz="1200" dirty="0">
                          <a:effectLst/>
                        </a:rPr>
                        <a:t>support with data, analysis, recommendations production to regional and national policy makers to monitor the implementation and related results of existing policies;</a:t>
                      </a:r>
                      <a:endParaRPr lang="it-IT" sz="1400" dirty="0">
                        <a:effectLst/>
                      </a:endParaRPr>
                    </a:p>
                    <a:p>
                      <a:pPr marL="342900" marR="3810" lvl="0" indent="-342900" algn="just">
                        <a:spcAft>
                          <a:spcPts val="1000"/>
                        </a:spcAft>
                        <a:buFont typeface="Arial" panose="020B0604020202020204" pitchFamily="34" charset="0"/>
                        <a:buChar char="-"/>
                      </a:pPr>
                      <a:r>
                        <a:rPr lang="en-GB" sz="1200" dirty="0">
                          <a:effectLst/>
                        </a:rPr>
                        <a:t>active participation in the </a:t>
                      </a:r>
                      <a:r>
                        <a:rPr lang="en-GB" sz="1200" dirty="0" err="1">
                          <a:effectLst/>
                        </a:rPr>
                        <a:t>Interstitutional</a:t>
                      </a:r>
                      <a:r>
                        <a:rPr lang="en-GB" sz="1200" dirty="0">
                          <a:effectLst/>
                        </a:rPr>
                        <a:t> Table for Life long learning</a:t>
                      </a:r>
                      <a:endParaRPr lang="it-IT" sz="1400" dirty="0">
                        <a:solidFill>
                          <a:srgbClr val="595959"/>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205412991"/>
                  </a:ext>
                </a:extLst>
              </a:tr>
              <a:tr h="633047">
                <a:tc>
                  <a:txBody>
                    <a:bodyPr/>
                    <a:lstStyle/>
                    <a:p>
                      <a:pPr marR="3810" algn="just">
                        <a:spcAft>
                          <a:spcPts val="1000"/>
                        </a:spcAft>
                        <a:buNone/>
                      </a:pPr>
                      <a:r>
                        <a:rPr lang="en-GB" sz="1200" dirty="0">
                          <a:effectLst/>
                        </a:rPr>
                        <a:t>Scarcity of dialogue between the teachers working in the adult learning sector, finalized to the exchange of experiences.</a:t>
                      </a:r>
                      <a:endParaRPr lang="it-IT" sz="1400" dirty="0">
                        <a:solidFill>
                          <a:srgbClr val="595959"/>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marR="3810" lvl="0" indent="-342900" algn="just">
                        <a:spcAft>
                          <a:spcPts val="1000"/>
                        </a:spcAft>
                        <a:buFont typeface="Arial" panose="020B0604020202020204" pitchFamily="34" charset="0"/>
                        <a:buChar char="-"/>
                      </a:pPr>
                      <a:r>
                        <a:rPr lang="en-GB" sz="1200" dirty="0">
                          <a:effectLst/>
                        </a:rPr>
                        <a:t>Building on the results of the previous project (2024-2025), activation of a info and training campaign involving a considerable number of teachers to transfer knowledge on validation and certification of prior learning processes, thus improving personalization and flexibilization of learning pathways in the schools for adults (CPIA) (see WP1);</a:t>
                      </a:r>
                      <a:endParaRPr lang="it-IT" sz="1400" dirty="0">
                        <a:solidFill>
                          <a:srgbClr val="595959"/>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491412541"/>
                  </a:ext>
                </a:extLst>
              </a:tr>
              <a:tr h="862319">
                <a:tc>
                  <a:txBody>
                    <a:bodyPr/>
                    <a:lstStyle/>
                    <a:p>
                      <a:pPr marR="3810" algn="just">
                        <a:spcAft>
                          <a:spcPts val="1000"/>
                        </a:spcAft>
                        <a:buNone/>
                      </a:pPr>
                      <a:r>
                        <a:rPr lang="en-GB" sz="1200" dirty="0">
                          <a:effectLst/>
                        </a:rPr>
                        <a:t>lack of updated info on policies design and implementation at European and national levels among stakeholders</a:t>
                      </a:r>
                      <a:endParaRPr lang="it-IT" sz="1400" dirty="0">
                        <a:solidFill>
                          <a:srgbClr val="595959"/>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marR="3810" lvl="0" indent="-342900" algn="just">
                        <a:spcAft>
                          <a:spcPts val="1000"/>
                        </a:spcAft>
                        <a:buFont typeface="Arial" panose="020B0604020202020204" pitchFamily="34" charset="0"/>
                        <a:buChar char="-"/>
                      </a:pPr>
                      <a:r>
                        <a:rPr lang="en-GB" sz="1200" dirty="0">
                          <a:effectLst/>
                        </a:rPr>
                        <a:t>Development of information and awareness activities through webinars and PLAs;</a:t>
                      </a:r>
                      <a:endParaRPr lang="it-IT" sz="1400" dirty="0">
                        <a:effectLst/>
                      </a:endParaRPr>
                    </a:p>
                    <a:p>
                      <a:pPr marL="342900" marR="3810" lvl="0" indent="-342900" algn="just">
                        <a:spcAft>
                          <a:spcPts val="1000"/>
                        </a:spcAft>
                        <a:buFont typeface="Arial" panose="020B0604020202020204" pitchFamily="34" charset="0"/>
                        <a:buChar char="-"/>
                      </a:pPr>
                      <a:r>
                        <a:rPr lang="en-GB" sz="1200" dirty="0">
                          <a:effectLst/>
                        </a:rPr>
                        <a:t>Realization of studies and analyses on innovative learning environments and evolution of standards regarding digital, green, entrepreneurial, linguistic and transversal skills in connection with European reference frameworks.</a:t>
                      </a:r>
                      <a:endParaRPr lang="it-IT" sz="1400" dirty="0">
                        <a:solidFill>
                          <a:srgbClr val="595959"/>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52603930"/>
                  </a:ext>
                </a:extLst>
              </a:tr>
              <a:tr h="758092">
                <a:tc>
                  <a:txBody>
                    <a:bodyPr/>
                    <a:lstStyle/>
                    <a:p>
                      <a:pPr marR="3810" algn="just">
                        <a:spcAft>
                          <a:spcPts val="1000"/>
                        </a:spcAft>
                        <a:buNone/>
                      </a:pPr>
                      <a:r>
                        <a:rPr lang="en-GB" sz="1200">
                          <a:effectLst/>
                        </a:rPr>
                        <a:t>Irrelevance of proposed activities</a:t>
                      </a:r>
                      <a:endParaRPr lang="it-IT" sz="1400">
                        <a:solidFill>
                          <a:srgbClr val="595959"/>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marL="342900" marR="3810" lvl="0" indent="-342900" algn="just">
                        <a:spcAft>
                          <a:spcPts val="1000"/>
                        </a:spcAft>
                        <a:buFont typeface="Arial" panose="020B0604020202020204" pitchFamily="34" charset="0"/>
                        <a:buChar char="-"/>
                      </a:pPr>
                      <a:r>
                        <a:rPr lang="en-GB" sz="1200" dirty="0">
                          <a:effectLst/>
                        </a:rPr>
                        <a:t>Project contents and objectives are defined ex ante involving the main relevant actors. It facilities dialogue and assumption of responsibility by everyone, thus also having an impact on future sustainability</a:t>
                      </a:r>
                      <a:endParaRPr lang="it-IT" sz="1400" dirty="0">
                        <a:effectLst/>
                      </a:endParaRPr>
                    </a:p>
                    <a:p>
                      <a:pPr marL="342900" marR="3810" lvl="0" indent="-342900" algn="just">
                        <a:spcAft>
                          <a:spcPts val="1000"/>
                        </a:spcAft>
                        <a:buFont typeface="Arial" panose="020B0604020202020204" pitchFamily="34" charset="0"/>
                        <a:buChar char="-"/>
                      </a:pPr>
                      <a:r>
                        <a:rPr lang="en-GB" sz="1200" dirty="0">
                          <a:effectLst/>
                        </a:rPr>
                        <a:t>Co-realization of activities and continuous monitoring of project activities (action shared with Ministries)</a:t>
                      </a:r>
                      <a:endParaRPr lang="it-IT" sz="1400" dirty="0">
                        <a:solidFill>
                          <a:srgbClr val="595959"/>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62754335"/>
                  </a:ext>
                </a:extLst>
              </a:tr>
            </a:tbl>
          </a:graphicData>
        </a:graphic>
      </p:graphicFrame>
    </p:spTree>
    <p:extLst>
      <p:ext uri="{BB962C8B-B14F-4D97-AF65-F5344CB8AC3E}">
        <p14:creationId xmlns:p14="http://schemas.microsoft.com/office/powerpoint/2010/main" val="1097699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llaDiTesto 4"/>
          <p:cNvSpPr txBox="1"/>
          <p:nvPr/>
        </p:nvSpPr>
        <p:spPr>
          <a:xfrm rot="10800000" flipH="1" flipV="1">
            <a:off x="0" y="106680"/>
            <a:ext cx="4511709" cy="646331"/>
          </a:xfrm>
          <a:prstGeom prst="rect">
            <a:avLst/>
          </a:prstGeom>
          <a:solidFill>
            <a:schemeClr val="accent6"/>
          </a:solidFill>
        </p:spPr>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3600" b="1" i="0" u="none" strike="noStrike" kern="1200" cap="none" spc="0" normalizeH="0" baseline="0" noProof="0" dirty="0">
                <a:ln>
                  <a:noFill/>
                </a:ln>
                <a:solidFill>
                  <a:schemeClr val="bg1"/>
                </a:solidFill>
                <a:effectLst/>
                <a:highlight>
                  <a:srgbClr val="5EAB36"/>
                </a:highlight>
                <a:uLnTx/>
                <a:uFillTx/>
                <a:latin typeface="Inapp" charset="0"/>
                <a:ea typeface="Inapp" charset="0"/>
                <a:cs typeface="Inapp" charset="0"/>
              </a:rPr>
              <a:t>Work plan</a:t>
            </a:r>
          </a:p>
        </p:txBody>
      </p:sp>
      <p:pic>
        <p:nvPicPr>
          <p:cNvPr id="9" name="Immagine 8">
            <a:extLst>
              <a:ext uri="{FF2B5EF4-FFF2-40B4-BE49-F238E27FC236}">
                <a16:creationId xmlns:a16="http://schemas.microsoft.com/office/drawing/2014/main" id="{6C43C24D-A0DC-9C44-97EC-5B2BF2AB3FE8}"/>
              </a:ext>
            </a:extLst>
          </p:cNvPr>
          <p:cNvPicPr>
            <a:picLocks noChangeAspect="1"/>
          </p:cNvPicPr>
          <p:nvPr/>
        </p:nvPicPr>
        <p:blipFill>
          <a:blip r:embed="rId2"/>
          <a:stretch>
            <a:fillRect/>
          </a:stretch>
        </p:blipFill>
        <p:spPr>
          <a:xfrm>
            <a:off x="10673543" y="6048246"/>
            <a:ext cx="1135248" cy="497642"/>
          </a:xfrm>
          <a:prstGeom prst="rect">
            <a:avLst/>
          </a:prstGeom>
        </p:spPr>
      </p:pic>
      <p:graphicFrame>
        <p:nvGraphicFramePr>
          <p:cNvPr id="2" name="Tabella 1">
            <a:extLst>
              <a:ext uri="{FF2B5EF4-FFF2-40B4-BE49-F238E27FC236}">
                <a16:creationId xmlns:a16="http://schemas.microsoft.com/office/drawing/2014/main" id="{3ADBC1FD-44FF-1820-A95A-61136F195192}"/>
              </a:ext>
            </a:extLst>
          </p:cNvPr>
          <p:cNvGraphicFramePr>
            <a:graphicFrameLocks noGrp="1"/>
          </p:cNvGraphicFramePr>
          <p:nvPr>
            <p:extLst>
              <p:ext uri="{D42A27DB-BD31-4B8C-83A1-F6EECF244321}">
                <p14:modId xmlns:p14="http://schemas.microsoft.com/office/powerpoint/2010/main" val="4139721044"/>
              </p:ext>
            </p:extLst>
          </p:nvPr>
        </p:nvGraphicFramePr>
        <p:xfrm>
          <a:off x="451020" y="859691"/>
          <a:ext cx="10222523" cy="5778697"/>
        </p:xfrm>
        <a:graphic>
          <a:graphicData uri="http://schemas.openxmlformats.org/drawingml/2006/table">
            <a:tbl>
              <a:tblPr firstRow="1" firstCol="1" bandRow="1">
                <a:tableStyleId>{5C22544A-7EE6-4342-B048-85BDC9FD1C3A}</a:tableStyleId>
              </a:tblPr>
              <a:tblGrid>
                <a:gridCol w="1004432">
                  <a:extLst>
                    <a:ext uri="{9D8B030D-6E8A-4147-A177-3AD203B41FA5}">
                      <a16:colId xmlns:a16="http://schemas.microsoft.com/office/drawing/2014/main" val="574390459"/>
                    </a:ext>
                  </a:extLst>
                </a:gridCol>
                <a:gridCol w="8310862">
                  <a:extLst>
                    <a:ext uri="{9D8B030D-6E8A-4147-A177-3AD203B41FA5}">
                      <a16:colId xmlns:a16="http://schemas.microsoft.com/office/drawing/2014/main" val="1097961116"/>
                    </a:ext>
                  </a:extLst>
                </a:gridCol>
                <a:gridCol w="907229">
                  <a:extLst>
                    <a:ext uri="{9D8B030D-6E8A-4147-A177-3AD203B41FA5}">
                      <a16:colId xmlns:a16="http://schemas.microsoft.com/office/drawing/2014/main" val="3047832562"/>
                    </a:ext>
                  </a:extLst>
                </a:gridCol>
              </a:tblGrid>
              <a:tr h="475051">
                <a:tc>
                  <a:txBody>
                    <a:bodyPr/>
                    <a:lstStyle/>
                    <a:p>
                      <a:pPr algn="ctr">
                        <a:spcAft>
                          <a:spcPts val="1000"/>
                        </a:spcAft>
                        <a:buNone/>
                        <a:tabLst>
                          <a:tab pos="693420" algn="l"/>
                        </a:tabLst>
                      </a:pPr>
                      <a:r>
                        <a:rPr lang="en-GB" sz="1100" dirty="0">
                          <a:solidFill>
                            <a:srgbClr val="FFFF00"/>
                          </a:solidFill>
                          <a:effectLst/>
                        </a:rPr>
                        <a:t>Work package</a:t>
                      </a:r>
                      <a:endParaRPr lang="it-IT" sz="1200" dirty="0">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1802" marR="51802" marT="0" marB="0"/>
                </a:tc>
                <a:tc>
                  <a:txBody>
                    <a:bodyPr/>
                    <a:lstStyle/>
                    <a:p>
                      <a:pPr algn="ctr">
                        <a:spcAft>
                          <a:spcPts val="1000"/>
                        </a:spcAft>
                        <a:buNone/>
                        <a:tabLst>
                          <a:tab pos="693420" algn="l"/>
                        </a:tabLst>
                      </a:pPr>
                      <a:r>
                        <a:rPr lang="en-GB" sz="1000" dirty="0">
                          <a:effectLst/>
                        </a:rPr>
                        <a:t>Main activities</a:t>
                      </a:r>
                      <a:endParaRPr lang="it-IT" sz="1050" dirty="0">
                        <a:solidFill>
                          <a:srgbClr val="595959"/>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1802" marR="51802" marT="0" marB="0"/>
                </a:tc>
                <a:tc>
                  <a:txBody>
                    <a:bodyPr/>
                    <a:lstStyle/>
                    <a:p>
                      <a:pPr algn="ctr">
                        <a:spcAft>
                          <a:spcPts val="1000"/>
                        </a:spcAft>
                        <a:buNone/>
                        <a:tabLst>
                          <a:tab pos="693420" algn="l"/>
                        </a:tabLst>
                      </a:pPr>
                      <a:r>
                        <a:rPr lang="en-GB" sz="1000" dirty="0">
                          <a:effectLst/>
                        </a:rPr>
                        <a:t>Duration (from month to month)</a:t>
                      </a:r>
                      <a:endParaRPr lang="it-IT" sz="1050" dirty="0">
                        <a:solidFill>
                          <a:srgbClr val="595959"/>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1802" marR="51802" marT="0" marB="0"/>
                </a:tc>
                <a:extLst>
                  <a:ext uri="{0D108BD9-81ED-4DB2-BD59-A6C34878D82A}">
                    <a16:rowId xmlns:a16="http://schemas.microsoft.com/office/drawing/2014/main" val="2773693599"/>
                  </a:ext>
                </a:extLst>
              </a:tr>
              <a:tr h="1572581">
                <a:tc>
                  <a:txBody>
                    <a:bodyPr/>
                    <a:lstStyle/>
                    <a:p>
                      <a:pPr algn="ctr">
                        <a:spcAft>
                          <a:spcPts val="1000"/>
                        </a:spcAft>
                        <a:buNone/>
                        <a:tabLst>
                          <a:tab pos="693420" algn="l"/>
                        </a:tabLst>
                      </a:pPr>
                      <a:r>
                        <a:rPr lang="en-GB" sz="900" dirty="0">
                          <a:solidFill>
                            <a:srgbClr val="FFFF00"/>
                          </a:solidFill>
                          <a:effectLst/>
                        </a:rPr>
                        <a:t>WP 1 </a:t>
                      </a:r>
                      <a:endParaRPr lang="it-IT" sz="1000" dirty="0">
                        <a:solidFill>
                          <a:srgbClr val="FFFF00"/>
                        </a:solidFill>
                        <a:effectLst/>
                      </a:endParaRPr>
                    </a:p>
                    <a:p>
                      <a:pPr algn="ctr">
                        <a:spcAft>
                          <a:spcPts val="1000"/>
                        </a:spcAft>
                        <a:buNone/>
                        <a:tabLst/>
                      </a:pPr>
                      <a:r>
                        <a:rPr lang="en-GB" sz="900" dirty="0">
                          <a:solidFill>
                            <a:srgbClr val="FFFF00"/>
                          </a:solidFill>
                          <a:effectLst/>
                        </a:rPr>
                        <a:t>Implementation of priorities on increasing adult participation in learning	</a:t>
                      </a:r>
                      <a:endParaRPr lang="it-IT" sz="1000" dirty="0">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1802" marR="51802" marT="0" marB="0" anchor="ctr"/>
                </a:tc>
                <a:tc>
                  <a:txBody>
                    <a:bodyPr/>
                    <a:lstStyle/>
                    <a:p>
                      <a:pPr algn="just">
                        <a:spcAft>
                          <a:spcPts val="1000"/>
                        </a:spcAft>
                        <a:buNone/>
                        <a:tabLst>
                          <a:tab pos="693420" algn="l"/>
                        </a:tabLst>
                      </a:pPr>
                      <a:r>
                        <a:rPr lang="en-GB" sz="1000" dirty="0">
                          <a:effectLst/>
                        </a:rPr>
                        <a:t>In the previous project, conducted in collaboration with the Ministry of Education and Merit, about 80 teachers and managers from all the regions in which the CPIAs operate were involved who, during laboratories, workshops and lessons managed by the NC and its staff were able to discuss methodologies, approaches and techniques for the improvement of these processes. The most important result, in addition to the acquisition of new knowledge and skills by teachers, consists in having developed a series of tests that can guide the recognition of credits for each subject taught. This action must be strengthened and enhanced, and the experience of teachers must now be shared with colleagues from their schools of origin and those closest to the territory. From learners they must be transformed into trainers and disseminators, activating what is called a cascade process of learning. After the necessary sharing with the Ministry of Education and the NC staff of an executive action plan and the implementation of a brief training intervention on how to conduct this action of transferring skills to one's colleagues, the implementation of training events will start in each territory. At least 12 training events are expected to be carried out in blended mode (part in presence and part remotely) in which no less than 360 teachers and managers will be involved.</a:t>
                      </a:r>
                      <a:endParaRPr lang="it-IT" sz="1050" dirty="0">
                        <a:solidFill>
                          <a:srgbClr val="595959"/>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1802" marR="51802" marT="0" marB="0" anchor="ctr"/>
                </a:tc>
                <a:tc>
                  <a:txBody>
                    <a:bodyPr/>
                    <a:lstStyle/>
                    <a:p>
                      <a:pPr algn="ctr">
                        <a:spcAft>
                          <a:spcPts val="1000"/>
                        </a:spcAft>
                        <a:buNone/>
                        <a:tabLst>
                          <a:tab pos="693420" algn="l"/>
                        </a:tabLst>
                      </a:pPr>
                      <a:r>
                        <a:rPr lang="en-GB" sz="1000" dirty="0">
                          <a:effectLst/>
                        </a:rPr>
                        <a:t>M1 to M24</a:t>
                      </a:r>
                      <a:endParaRPr lang="it-IT" sz="1050" dirty="0">
                        <a:solidFill>
                          <a:srgbClr val="595959"/>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1802" marR="51802" marT="0" marB="0" anchor="ctr"/>
                </a:tc>
                <a:extLst>
                  <a:ext uri="{0D108BD9-81ED-4DB2-BD59-A6C34878D82A}">
                    <a16:rowId xmlns:a16="http://schemas.microsoft.com/office/drawing/2014/main" val="1071891400"/>
                  </a:ext>
                </a:extLst>
              </a:tr>
              <a:tr h="1312985">
                <a:tc>
                  <a:txBody>
                    <a:bodyPr/>
                    <a:lstStyle/>
                    <a:p>
                      <a:pPr algn="ctr">
                        <a:spcAft>
                          <a:spcPts val="1000"/>
                        </a:spcAft>
                        <a:buNone/>
                        <a:tabLst>
                          <a:tab pos="693420" algn="l"/>
                        </a:tabLst>
                      </a:pPr>
                      <a:r>
                        <a:rPr lang="en-GB" sz="900" dirty="0">
                          <a:solidFill>
                            <a:srgbClr val="FFFF00"/>
                          </a:solidFill>
                          <a:effectLst/>
                        </a:rPr>
                        <a:t>WP 2 </a:t>
                      </a:r>
                      <a:endParaRPr lang="it-IT" sz="1000" dirty="0">
                        <a:solidFill>
                          <a:srgbClr val="FFFF00"/>
                        </a:solidFill>
                        <a:effectLst/>
                      </a:endParaRPr>
                    </a:p>
                    <a:p>
                      <a:pPr algn="ctr">
                        <a:spcAft>
                          <a:spcPts val="1000"/>
                        </a:spcAft>
                        <a:buNone/>
                        <a:tabLst>
                          <a:tab pos="693420" algn="l"/>
                        </a:tabLst>
                      </a:pPr>
                      <a:r>
                        <a:rPr lang="en-GB" sz="900" dirty="0">
                          <a:solidFill>
                            <a:srgbClr val="FFFF00"/>
                          </a:solidFill>
                          <a:effectLst/>
                        </a:rPr>
                        <a:t>Support to national/ regional skills strategies</a:t>
                      </a:r>
                      <a:endParaRPr lang="it-IT" sz="1000" dirty="0">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1802" marR="51802" marT="0" marB="0" anchor="ctr"/>
                </a:tc>
                <a:tc>
                  <a:txBody>
                    <a:bodyPr/>
                    <a:lstStyle/>
                    <a:p>
                      <a:pPr algn="just">
                        <a:spcAft>
                          <a:spcPts val="1000"/>
                        </a:spcAft>
                        <a:buNone/>
                        <a:tabLst>
                          <a:tab pos="693420" algn="l"/>
                        </a:tabLst>
                      </a:pPr>
                      <a:r>
                        <a:rPr lang="en-GB" sz="1000" dirty="0">
                          <a:effectLst/>
                        </a:rPr>
                        <a:t>The foreseen activities are conducted to achieve the objectives to increase the visibility and understanding of European policies and opportunities in the field of adult learning, working in close cooperation with stakeholders to secure their commitment to adult learning and of the support for national, regional (and sectoral) skills strategies. As regards the former, the creation of a cycle of webinars alternating with PLA appears to be an effective strategy to allow both to increase the wider sharing among the different stakeholders of the contents of EU policies on AL and VET, and to verify how they can be useful integrated into national policies and devices. As regards the support to skills strategies at national, regional and sectoral level, a complex activity of investigation and analysis of existing practices and experiences is envisaged that can lead to the definition of new standards for the acquisition of enabling skills of adult population (regardless of whether employed or unemployed) that can facilitate the return or permanence in the labour market,  also in response to the needs of companies that need to improve the quality of their human capital.</a:t>
                      </a:r>
                      <a:endParaRPr lang="it-IT" sz="1050" dirty="0">
                        <a:solidFill>
                          <a:srgbClr val="595959"/>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1802" marR="51802" marT="0" marB="0" anchor="ctr"/>
                </a:tc>
                <a:tc>
                  <a:txBody>
                    <a:bodyPr/>
                    <a:lstStyle/>
                    <a:p>
                      <a:pPr algn="ctr">
                        <a:spcAft>
                          <a:spcPts val="1000"/>
                        </a:spcAft>
                        <a:buNone/>
                        <a:tabLst>
                          <a:tab pos="693420" algn="l"/>
                        </a:tabLst>
                      </a:pPr>
                      <a:r>
                        <a:rPr lang="en-GB" sz="1000" dirty="0">
                          <a:effectLst/>
                        </a:rPr>
                        <a:t>M1 to M24</a:t>
                      </a:r>
                      <a:endParaRPr lang="it-IT" sz="1050" dirty="0">
                        <a:solidFill>
                          <a:srgbClr val="595959"/>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1802" marR="51802" marT="0" marB="0" anchor="ctr"/>
                </a:tc>
                <a:extLst>
                  <a:ext uri="{0D108BD9-81ED-4DB2-BD59-A6C34878D82A}">
                    <a16:rowId xmlns:a16="http://schemas.microsoft.com/office/drawing/2014/main" val="1705169536"/>
                  </a:ext>
                </a:extLst>
              </a:tr>
              <a:tr h="267284">
                <a:tc>
                  <a:txBody>
                    <a:bodyPr/>
                    <a:lstStyle/>
                    <a:p>
                      <a:pPr algn="ctr">
                        <a:spcAft>
                          <a:spcPts val="1000"/>
                        </a:spcAft>
                        <a:buNone/>
                        <a:tabLst>
                          <a:tab pos="693420" algn="l"/>
                        </a:tabLst>
                      </a:pPr>
                      <a:r>
                        <a:rPr lang="en-GB" sz="900" dirty="0">
                          <a:solidFill>
                            <a:srgbClr val="FFFF00"/>
                          </a:solidFill>
                          <a:effectLst/>
                        </a:rPr>
                        <a:t>WP 3 </a:t>
                      </a:r>
                      <a:endParaRPr lang="it-IT" sz="1000" dirty="0">
                        <a:solidFill>
                          <a:srgbClr val="FFFF00"/>
                        </a:solidFill>
                        <a:effectLst/>
                      </a:endParaRPr>
                    </a:p>
                    <a:p>
                      <a:pPr algn="ctr">
                        <a:spcAft>
                          <a:spcPts val="1000"/>
                        </a:spcAft>
                        <a:buNone/>
                        <a:tabLst>
                          <a:tab pos="693420" algn="l"/>
                        </a:tabLst>
                      </a:pPr>
                      <a:r>
                        <a:rPr lang="en-GB" sz="900" dirty="0">
                          <a:solidFill>
                            <a:srgbClr val="FFFF00"/>
                          </a:solidFill>
                          <a:effectLst/>
                        </a:rPr>
                        <a:t>Supporting innovative learning environments </a:t>
                      </a:r>
                      <a:endParaRPr lang="it-IT" sz="1000" dirty="0">
                        <a:solidFill>
                          <a:srgbClr val="FFFF00"/>
                        </a:solidFill>
                        <a:effectLst/>
                      </a:endParaRPr>
                    </a:p>
                    <a:p>
                      <a:pPr algn="ctr">
                        <a:spcAft>
                          <a:spcPts val="1000"/>
                        </a:spcAft>
                        <a:buNone/>
                        <a:tabLst>
                          <a:tab pos="693420" algn="l"/>
                        </a:tabLst>
                      </a:pPr>
                      <a:r>
                        <a:rPr lang="en-GB" sz="900" dirty="0">
                          <a:solidFill>
                            <a:srgbClr val="FFFF00"/>
                          </a:solidFill>
                          <a:effectLst/>
                        </a:rPr>
                        <a:t> </a:t>
                      </a:r>
                      <a:endParaRPr lang="it-IT" sz="1000" dirty="0">
                        <a:solidFill>
                          <a:srgbClr val="FFFF00"/>
                        </a:solidFill>
                        <a:effectLst/>
                      </a:endParaRPr>
                    </a:p>
                    <a:p>
                      <a:pPr algn="ctr">
                        <a:spcAft>
                          <a:spcPts val="1000"/>
                        </a:spcAft>
                        <a:buNone/>
                        <a:tabLst>
                          <a:tab pos="693420" algn="l"/>
                        </a:tabLst>
                      </a:pPr>
                      <a:r>
                        <a:rPr lang="en-GB" sz="900" dirty="0">
                          <a:solidFill>
                            <a:srgbClr val="FFFF00"/>
                          </a:solidFill>
                          <a:effectLst/>
                        </a:rPr>
                        <a:t> </a:t>
                      </a:r>
                      <a:endParaRPr lang="it-IT" sz="1000" dirty="0">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1802" marR="51802" marT="0" marB="0" anchor="ctr"/>
                </a:tc>
                <a:tc>
                  <a:txBody>
                    <a:bodyPr/>
                    <a:lstStyle/>
                    <a:p>
                      <a:pPr algn="just">
                        <a:spcAft>
                          <a:spcPts val="1000"/>
                        </a:spcAft>
                        <a:buNone/>
                        <a:tabLst>
                          <a:tab pos="693420" algn="l"/>
                        </a:tabLst>
                      </a:pPr>
                      <a:r>
                        <a:rPr lang="en-GB" sz="1000" dirty="0">
                          <a:effectLst/>
                        </a:rPr>
                        <a:t>Learning innovative environments are more and more adopted and created and - for sure - can play an important role to increase the attractiveness of education and training supply (especially for most marginalized and fragile adults. Pilot experiences, informal and not formal practices, experimentations at school, in company or in other social context are not widely know and it is difficult to </a:t>
                      </a:r>
                      <a:r>
                        <a:rPr lang="en-GB" sz="1000" dirty="0" err="1">
                          <a:effectLst/>
                        </a:rPr>
                        <a:t>valorize</a:t>
                      </a:r>
                      <a:r>
                        <a:rPr lang="en-GB" sz="1000" dirty="0">
                          <a:effectLst/>
                        </a:rPr>
                        <a:t> existing elements of effectiveness. The risk of duplication is high. For these reasons, the activities in WP3 include mapping actions and analysis of ongoing experiences concerning the establishment and management of innovative learning environments. In fact, it is considered necessary to describe the state of the art in order to demonstrate and </a:t>
                      </a:r>
                      <a:r>
                        <a:rPr lang="en-GB" sz="1000" dirty="0" err="1">
                          <a:effectLst/>
                        </a:rPr>
                        <a:t>valorize</a:t>
                      </a:r>
                      <a:r>
                        <a:rPr lang="en-GB" sz="1000" dirty="0">
                          <a:effectLst/>
                        </a:rPr>
                        <a:t> related outcomes and valorise their potential effectiveness from the point of view of learning for adults with fragility or low basic skills, also in order to improve the attractiveness of the educational and training offer available regardless of the context in which it is delivered. </a:t>
                      </a:r>
                      <a:endParaRPr lang="it-IT" sz="1050" dirty="0">
                        <a:solidFill>
                          <a:srgbClr val="595959"/>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1802" marR="51802" marT="0" marB="0" anchor="ctr"/>
                </a:tc>
                <a:tc>
                  <a:txBody>
                    <a:bodyPr/>
                    <a:lstStyle/>
                    <a:p>
                      <a:pPr algn="ctr">
                        <a:spcAft>
                          <a:spcPts val="1000"/>
                        </a:spcAft>
                        <a:buNone/>
                        <a:tabLst>
                          <a:tab pos="693420" algn="l"/>
                        </a:tabLst>
                      </a:pPr>
                      <a:r>
                        <a:rPr lang="en-GB" sz="1000" dirty="0">
                          <a:effectLst/>
                        </a:rPr>
                        <a:t>M1 to M24</a:t>
                      </a:r>
                      <a:endParaRPr lang="it-IT" sz="1050" dirty="0">
                        <a:solidFill>
                          <a:srgbClr val="595959"/>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1802" marR="51802" marT="0" marB="0" anchor="ctr"/>
                </a:tc>
                <a:extLst>
                  <a:ext uri="{0D108BD9-81ED-4DB2-BD59-A6C34878D82A}">
                    <a16:rowId xmlns:a16="http://schemas.microsoft.com/office/drawing/2014/main" val="1427636699"/>
                  </a:ext>
                </a:extLst>
              </a:tr>
              <a:tr h="956603">
                <a:tc>
                  <a:txBody>
                    <a:bodyPr/>
                    <a:lstStyle/>
                    <a:p>
                      <a:pPr algn="ctr">
                        <a:spcAft>
                          <a:spcPts val="1000"/>
                        </a:spcAft>
                        <a:buNone/>
                        <a:tabLst>
                          <a:tab pos="693420" algn="l"/>
                        </a:tabLst>
                      </a:pPr>
                      <a:r>
                        <a:rPr lang="en-GB" sz="900" dirty="0">
                          <a:solidFill>
                            <a:srgbClr val="FFFF00"/>
                          </a:solidFill>
                          <a:effectLst/>
                        </a:rPr>
                        <a:t>WP 4 </a:t>
                      </a:r>
                      <a:endParaRPr lang="it-IT" sz="1000" dirty="0">
                        <a:solidFill>
                          <a:srgbClr val="FFFF00"/>
                        </a:solidFill>
                        <a:effectLst/>
                      </a:endParaRPr>
                    </a:p>
                    <a:p>
                      <a:pPr algn="ctr">
                        <a:spcAft>
                          <a:spcPts val="1000"/>
                        </a:spcAft>
                        <a:buNone/>
                        <a:tabLst>
                          <a:tab pos="693420" algn="l"/>
                        </a:tabLst>
                      </a:pPr>
                      <a:r>
                        <a:rPr lang="en-GB" sz="900" dirty="0">
                          <a:solidFill>
                            <a:srgbClr val="FFFF00"/>
                          </a:solidFill>
                          <a:effectLst/>
                        </a:rPr>
                        <a:t>Dissemination Strategy and activities at EU level</a:t>
                      </a:r>
                      <a:endParaRPr lang="it-IT" sz="1000" dirty="0">
                        <a:solidFill>
                          <a:srgbClr val="FFFF00"/>
                        </a:solidFill>
                        <a:effectLst/>
                      </a:endParaRPr>
                    </a:p>
                    <a:p>
                      <a:pPr algn="ctr">
                        <a:spcAft>
                          <a:spcPts val="1000"/>
                        </a:spcAft>
                        <a:buNone/>
                        <a:tabLst>
                          <a:tab pos="693420" algn="l"/>
                        </a:tabLst>
                      </a:pPr>
                      <a:r>
                        <a:rPr lang="en-GB" sz="900" dirty="0">
                          <a:solidFill>
                            <a:srgbClr val="FFFF00"/>
                          </a:solidFill>
                          <a:effectLst/>
                        </a:rPr>
                        <a:t> </a:t>
                      </a:r>
                      <a:endParaRPr lang="it-IT" sz="1000" dirty="0">
                        <a:solidFill>
                          <a:srgbClr val="FFFF00"/>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1802" marR="51802" marT="0" marB="0" anchor="ctr"/>
                </a:tc>
                <a:tc>
                  <a:txBody>
                    <a:bodyPr/>
                    <a:lstStyle/>
                    <a:p>
                      <a:pPr algn="just">
                        <a:spcAft>
                          <a:spcPts val="1000"/>
                        </a:spcAft>
                        <a:buNone/>
                        <a:tabLst>
                          <a:tab pos="693420" algn="l"/>
                        </a:tabLst>
                      </a:pPr>
                      <a:r>
                        <a:rPr lang="en-GB" sz="1000" dirty="0">
                          <a:effectLst/>
                        </a:rPr>
                        <a:t>Activities in this WP will be aimed to guarantee the active participation at stakeholder meetings, conferences or seminars, especially at regional level, to awareness raising, supporting national debates and dialogue on adult learning policies, and to ensure the largest dissemination and acquisition of knowledge about good practices in adult learning policymaking. The participation in up to 4 meetings (online and/or face to face) per year organized by the Agency, the Commission or another National Coordinator will be ensured. Two cycles of transnational study visits will be organized in cooperation with BE and FR colleagues.</a:t>
                      </a:r>
                      <a:endParaRPr lang="it-IT" sz="1050" dirty="0">
                        <a:solidFill>
                          <a:srgbClr val="595959"/>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1802" marR="51802" marT="0" marB="0" anchor="ctr"/>
                </a:tc>
                <a:tc>
                  <a:txBody>
                    <a:bodyPr/>
                    <a:lstStyle/>
                    <a:p>
                      <a:pPr algn="ctr">
                        <a:spcAft>
                          <a:spcPts val="1000"/>
                        </a:spcAft>
                        <a:buNone/>
                        <a:tabLst>
                          <a:tab pos="693420" algn="l"/>
                        </a:tabLst>
                      </a:pPr>
                      <a:r>
                        <a:rPr lang="en-GB" sz="1000" dirty="0">
                          <a:effectLst/>
                        </a:rPr>
                        <a:t>M1 to M24</a:t>
                      </a:r>
                      <a:endParaRPr lang="it-IT" sz="1050" dirty="0">
                        <a:solidFill>
                          <a:srgbClr val="595959"/>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51802" marR="51802" marT="0" marB="0" anchor="ctr"/>
                </a:tc>
                <a:extLst>
                  <a:ext uri="{0D108BD9-81ED-4DB2-BD59-A6C34878D82A}">
                    <a16:rowId xmlns:a16="http://schemas.microsoft.com/office/drawing/2014/main" val="587493362"/>
                  </a:ext>
                </a:extLst>
              </a:tr>
            </a:tbl>
          </a:graphicData>
        </a:graphic>
      </p:graphicFrame>
    </p:spTree>
    <p:extLst>
      <p:ext uri="{BB962C8B-B14F-4D97-AF65-F5344CB8AC3E}">
        <p14:creationId xmlns:p14="http://schemas.microsoft.com/office/powerpoint/2010/main" val="17022517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0" y="581891"/>
            <a:ext cx="3042458" cy="490451"/>
          </a:xfrm>
          <a:prstGeom prst="rect">
            <a:avLst/>
          </a:prstGeom>
          <a:solidFill>
            <a:srgbClr val="009F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sellaDiTesto 4"/>
          <p:cNvSpPr txBox="1"/>
          <p:nvPr/>
        </p:nvSpPr>
        <p:spPr>
          <a:xfrm>
            <a:off x="41565" y="551112"/>
            <a:ext cx="3042458" cy="523220"/>
          </a:xfrm>
          <a:prstGeom prst="rect">
            <a:avLst/>
          </a:prstGeom>
          <a:solidFill>
            <a:schemeClr val="accent6"/>
          </a:solidFill>
        </p:spPr>
        <p:txBody>
          <a:bodyPr wrap="square" rtlCol="0" anchor="ctr">
            <a:spAutoFit/>
          </a:bodyPr>
          <a:lstStyle/>
          <a:p>
            <a:pPr algn="ctr"/>
            <a:r>
              <a:rPr kumimoji="0" lang="it-IT" sz="2800" b="1" i="0" u="none" strike="noStrike" kern="1200" cap="none" spc="0" normalizeH="0" baseline="0" noProof="0" dirty="0" err="1">
                <a:ln>
                  <a:noFill/>
                </a:ln>
                <a:solidFill>
                  <a:schemeClr val="bg1"/>
                </a:solidFill>
                <a:effectLst/>
                <a:uLnTx/>
                <a:uFillTx/>
                <a:latin typeface="Inapp" charset="0"/>
                <a:ea typeface="Inapp" charset="0"/>
                <a:cs typeface="Inapp" charset="0"/>
              </a:rPr>
              <a:t>Wp</a:t>
            </a:r>
            <a:r>
              <a:rPr kumimoji="0" lang="it-IT" sz="2800" b="1" i="0" u="none" strike="noStrike" kern="1200" cap="none" spc="0" normalizeH="0" baseline="0" noProof="0" dirty="0">
                <a:ln>
                  <a:noFill/>
                </a:ln>
                <a:solidFill>
                  <a:schemeClr val="bg1"/>
                </a:solidFill>
                <a:effectLst/>
                <a:uLnTx/>
                <a:uFillTx/>
                <a:latin typeface="Inapp" charset="0"/>
                <a:ea typeface="Inapp" charset="0"/>
                <a:cs typeface="Inapp" charset="0"/>
              </a:rPr>
              <a:t> 1</a:t>
            </a:r>
            <a:endParaRPr lang="it-IT" sz="3600" b="1" dirty="0">
              <a:solidFill>
                <a:schemeClr val="bg1"/>
              </a:solidFill>
              <a:latin typeface="Inapp" charset="0"/>
              <a:ea typeface="Inapp" charset="0"/>
              <a:cs typeface="Inapp" charset="0"/>
            </a:endParaRPr>
          </a:p>
        </p:txBody>
      </p:sp>
      <p:pic>
        <p:nvPicPr>
          <p:cNvPr id="8" name="Immagine 7"/>
          <p:cNvPicPr>
            <a:picLocks noChangeAspect="1"/>
          </p:cNvPicPr>
          <p:nvPr/>
        </p:nvPicPr>
        <p:blipFill>
          <a:blip r:embed="rId2"/>
          <a:stretch>
            <a:fillRect/>
          </a:stretch>
        </p:blipFill>
        <p:spPr>
          <a:xfrm>
            <a:off x="10673543" y="5909822"/>
            <a:ext cx="1135248" cy="497642"/>
          </a:xfrm>
          <a:prstGeom prst="rect">
            <a:avLst/>
          </a:prstGeom>
        </p:spPr>
      </p:pic>
      <p:sp>
        <p:nvSpPr>
          <p:cNvPr id="9" name="CasellaDiTesto 8"/>
          <p:cNvSpPr txBox="1"/>
          <p:nvPr/>
        </p:nvSpPr>
        <p:spPr>
          <a:xfrm>
            <a:off x="246870" y="1441764"/>
            <a:ext cx="10589591" cy="4791055"/>
          </a:xfrm>
          <a:prstGeom prst="rect">
            <a:avLst/>
          </a:prstGeom>
          <a:noFill/>
        </p:spPr>
        <p:txBody>
          <a:bodyPr wrap="square" rtlCol="0">
            <a:spAutoFit/>
          </a:bodyPr>
          <a:lstStyle/>
          <a:p>
            <a:pPr marL="342900" marR="2540" indent="-342900" algn="just">
              <a:spcAft>
                <a:spcPts val="1000"/>
              </a:spcAft>
              <a:buFont typeface="Wingdings" panose="05000000000000000000" pitchFamily="2" charset="2"/>
              <a:buChar char="q"/>
            </a:pPr>
            <a:r>
              <a:rPr lang="en-GB" sz="1600" dirty="0"/>
              <a:t>Within this WP, we foresee the continuation and development of the activities carried out in the AL Agenda 2024-2025 project concerning the improvement of the effectiveness of the processes of recognition and validation of skills (prior learning) of adult students who enrol in CPIAs (in average 250.000/year). </a:t>
            </a:r>
          </a:p>
          <a:p>
            <a:pPr marL="342900" marR="2540" indent="-342900" algn="just">
              <a:spcAft>
                <a:spcPts val="1000"/>
              </a:spcAft>
              <a:buFont typeface="Wingdings" panose="05000000000000000000" pitchFamily="2" charset="2"/>
              <a:buChar char="q"/>
            </a:pPr>
            <a:r>
              <a:rPr lang="en-GB" sz="1600" dirty="0"/>
              <a:t>To recap and contextualize, in accordance with the standard and contents of the national curriculum (EQF3), by law, validation of the skills already possessed activities must be carried out in each School in order to make it possible to design personalized educational paths based on the actual skills gap that each student proves to possess. It seems necessary to adapt both the processes and the tools used by the teachers who are in charge of carrying out this activity. </a:t>
            </a:r>
          </a:p>
          <a:p>
            <a:pPr marL="342900" marR="2540" indent="-342900" algn="just">
              <a:spcAft>
                <a:spcPts val="1000"/>
              </a:spcAft>
              <a:buFont typeface="Wingdings" panose="05000000000000000000" pitchFamily="2" charset="2"/>
              <a:buChar char="q"/>
            </a:pPr>
            <a:r>
              <a:rPr lang="en-GB" sz="1600" dirty="0"/>
              <a:t>In the previous project, conducted in collaboration with the Ministry of Education and Merit, about 80 teachers and managers from all the regions in which the CPIAs operate were involved who, during laboratories, workshops and lessons managed by the NC and its staff were able to discuss methodologies, approaches and techniques for the improvement of these processes. </a:t>
            </a:r>
          </a:p>
          <a:p>
            <a:pPr marL="342900" marR="2540" indent="-342900" algn="just">
              <a:spcAft>
                <a:spcPts val="1000"/>
              </a:spcAft>
              <a:buFont typeface="Wingdings" panose="05000000000000000000" pitchFamily="2" charset="2"/>
              <a:buChar char="q"/>
            </a:pPr>
            <a:r>
              <a:rPr lang="en-GB" sz="1600" dirty="0"/>
              <a:t>The most important result, in addition to the acquisition of new knowledge and skills by teachers, consists in having developed a series of tests that can guide the recognition of credits for each subject taught. </a:t>
            </a:r>
          </a:p>
          <a:p>
            <a:pPr marL="342900" marR="2540" indent="-342900" algn="just">
              <a:spcAft>
                <a:spcPts val="1000"/>
              </a:spcAft>
              <a:buFont typeface="Wingdings" panose="05000000000000000000" pitchFamily="2" charset="2"/>
              <a:buChar char="q"/>
            </a:pPr>
            <a:r>
              <a:rPr lang="en-GB" sz="1600" dirty="0"/>
              <a:t>This action must be strengthened and enhanced and the experience of teachers must now be shared with colleagues from their schools of origin and those closest to the territory. After the necessary sharing with the Ministry of Education and the NC staff of an executive action plan and the implementation of a brief training intervention on how to conduct this action of transferring skills to one's colleagues, the implementation of training events will start in each territory. </a:t>
            </a:r>
            <a:endParaRPr lang="it-IT" sz="2000" dirty="0">
              <a:solidFill>
                <a:srgbClr val="595959"/>
              </a:solidFill>
              <a:effectLst/>
              <a:latin typeface="Verdana" panose="020B0604030504040204" pitchFamily="34" charset="0"/>
              <a:ea typeface="Verdana" panose="020B0604030504040204" pitchFamily="34" charset="0"/>
              <a:cs typeface="Times New Roman" panose="02020603050405020304" pitchFamily="18" charset="0"/>
            </a:endParaRPr>
          </a:p>
        </p:txBody>
      </p:sp>
      <p:sp>
        <p:nvSpPr>
          <p:cNvPr id="3" name="CasellaDiTesto 2">
            <a:extLst>
              <a:ext uri="{FF2B5EF4-FFF2-40B4-BE49-F238E27FC236}">
                <a16:creationId xmlns:a16="http://schemas.microsoft.com/office/drawing/2014/main" id="{87F0804F-DE0A-602D-F487-D4C4B4F66BA9}"/>
              </a:ext>
            </a:extLst>
          </p:cNvPr>
          <p:cNvSpPr txBox="1"/>
          <p:nvPr/>
        </p:nvSpPr>
        <p:spPr>
          <a:xfrm>
            <a:off x="3149033" y="642450"/>
            <a:ext cx="8339015" cy="369332"/>
          </a:xfrm>
          <a:prstGeom prst="rect">
            <a:avLst/>
          </a:prstGeom>
          <a:noFill/>
        </p:spPr>
        <p:txBody>
          <a:bodyPr wrap="square">
            <a:spAutoFit/>
          </a:bodyPr>
          <a:lstStyle/>
          <a:p>
            <a:r>
              <a:rPr lang="en-GB" sz="1800" b="1" dirty="0">
                <a:solidFill>
                  <a:srgbClr val="5EAB36"/>
                </a:solidFill>
                <a:effectLst/>
                <a:latin typeface="Arial" panose="020B0604020202020204" pitchFamily="34" charset="0"/>
                <a:ea typeface="Times New Roman" panose="02020603050405020304" pitchFamily="18" charset="0"/>
              </a:rPr>
              <a:t>Implementation of priorities on increasing adult participation in learning</a:t>
            </a:r>
            <a:endParaRPr lang="it-IT" dirty="0">
              <a:solidFill>
                <a:srgbClr val="5EAB36"/>
              </a:solidFill>
            </a:endParaRPr>
          </a:p>
        </p:txBody>
      </p:sp>
    </p:spTree>
    <p:extLst>
      <p:ext uri="{BB962C8B-B14F-4D97-AF65-F5344CB8AC3E}">
        <p14:creationId xmlns:p14="http://schemas.microsoft.com/office/powerpoint/2010/main" val="11665832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nettore 1 7"/>
          <p:cNvCxnSpPr/>
          <p:nvPr/>
        </p:nvCxnSpPr>
        <p:spPr>
          <a:xfrm>
            <a:off x="0" y="6297066"/>
            <a:ext cx="10673543" cy="1"/>
          </a:xfrm>
          <a:prstGeom prst="line">
            <a:avLst/>
          </a:prstGeom>
          <a:ln w="12700">
            <a:solidFill>
              <a:srgbClr val="404140"/>
            </a:solidFill>
          </a:ln>
        </p:spPr>
        <p:style>
          <a:lnRef idx="1">
            <a:schemeClr val="accent1"/>
          </a:lnRef>
          <a:fillRef idx="0">
            <a:schemeClr val="accent1"/>
          </a:fillRef>
          <a:effectRef idx="0">
            <a:schemeClr val="accent1"/>
          </a:effectRef>
          <a:fontRef idx="minor">
            <a:schemeClr val="tx1"/>
          </a:fontRef>
        </p:style>
      </p:cxnSp>
      <p:sp>
        <p:nvSpPr>
          <p:cNvPr id="10" name="CasellaDiTesto 9"/>
          <p:cNvSpPr txBox="1"/>
          <p:nvPr/>
        </p:nvSpPr>
        <p:spPr>
          <a:xfrm>
            <a:off x="261257" y="1165003"/>
            <a:ext cx="11270343" cy="4893647"/>
          </a:xfrm>
          <a:prstGeom prst="rect">
            <a:avLst/>
          </a:prstGeom>
          <a:noFill/>
        </p:spPr>
        <p:txBody>
          <a:bodyPr wrap="square" rtlCol="0">
            <a:spAutoFit/>
          </a:bodyPr>
          <a:lstStyle/>
          <a:p>
            <a:pPr marL="285750" indent="-285750" algn="just">
              <a:buFont typeface="Wingdings" panose="05000000000000000000" pitchFamily="2" charset="2"/>
              <a:buChar char="q"/>
            </a:pPr>
            <a:r>
              <a:rPr lang="en-GB" sz="1400" dirty="0"/>
              <a:t>The processes of transformation underway in Europe pose completely new social and economic challenges to institutions and to society as a whole. One of these challenges is </a:t>
            </a:r>
            <a:r>
              <a:rPr lang="en-GB" sz="1400" b="1" dirty="0"/>
              <a:t>related to skills</a:t>
            </a:r>
            <a:r>
              <a:rPr lang="en-GB" sz="1400" dirty="0"/>
              <a:t>, both in the sense of understanding what skills are needed today to operate effectively in the current </a:t>
            </a:r>
            <a:r>
              <a:rPr lang="en-GB" sz="1400" dirty="0" err="1"/>
              <a:t>labor</a:t>
            </a:r>
            <a:r>
              <a:rPr lang="en-GB" sz="1400" dirty="0"/>
              <a:t> markets, and in identifying the ways of retraining a wide range of adults, and, finally, in preparing young people to face the reality of the current labour markets, thus favouring, smoother transitions between training and work. </a:t>
            </a:r>
          </a:p>
          <a:p>
            <a:pPr algn="just"/>
            <a:endParaRPr lang="en-GB" sz="1400" dirty="0"/>
          </a:p>
          <a:p>
            <a:pPr marL="285750" indent="-285750" algn="just">
              <a:buFont typeface="Wingdings" panose="05000000000000000000" pitchFamily="2" charset="2"/>
              <a:buChar char="q"/>
            </a:pPr>
            <a:r>
              <a:rPr lang="en-GB" sz="1400" dirty="0"/>
              <a:t>From the point of view of skills needs, we have been witnessing a phenomenon of polarization for some time. If, on the one hand, there is a growing demand for strong specialization and marked contextualization, accentuated, in the last period, by policies on sustainability and technological innovation, on the other hand, there is a growing need to equip young people and workers with skills that can be widely spent on the labour market.</a:t>
            </a:r>
          </a:p>
          <a:p>
            <a:pPr algn="just"/>
            <a:r>
              <a:rPr lang="en-GB" sz="1400" dirty="0"/>
              <a:t> </a:t>
            </a:r>
          </a:p>
          <a:p>
            <a:pPr marL="285750" indent="-285750" algn="just">
              <a:buFont typeface="Wingdings" panose="05000000000000000000" pitchFamily="2" charset="2"/>
              <a:buChar char="q"/>
            </a:pPr>
            <a:r>
              <a:rPr lang="en-GB" sz="1400" dirty="0"/>
              <a:t>From this point of view, the European policies of recent years and the proliferation of Common European Competence Frameworks, bring out the need to define, also through the identification of very precise standards, which are the "enabling" competences:  that is, what skills enable workers and young people in training/work transition to access, and compete, the new European labour markets.  </a:t>
            </a:r>
          </a:p>
          <a:p>
            <a:pPr algn="just"/>
            <a:endParaRPr lang="it-IT" sz="1400" dirty="0"/>
          </a:p>
          <a:p>
            <a:pPr marL="285750" indent="-285750" algn="just">
              <a:buFont typeface="Wingdings" panose="05000000000000000000" pitchFamily="2" charset="2"/>
              <a:buChar char="q"/>
            </a:pPr>
            <a:r>
              <a:rPr lang="en-GB" sz="1600" b="1" dirty="0"/>
              <a:t>These reflections are the basis of the decision to include in this WP actions of different nature that contribute to the achievement of the objectives of:</a:t>
            </a:r>
            <a:endParaRPr lang="it-IT" sz="1600" dirty="0"/>
          </a:p>
          <a:p>
            <a:pPr algn="just"/>
            <a:endParaRPr lang="it-IT" sz="1400" dirty="0"/>
          </a:p>
          <a:p>
            <a:pPr marL="265113" algn="just"/>
            <a:r>
              <a:rPr lang="en-GB" sz="1400" dirty="0"/>
              <a:t>• i</a:t>
            </a:r>
            <a:r>
              <a:rPr lang="en-GB" sz="1400" b="1" dirty="0"/>
              <a:t>ncrease the visibility and understanding </a:t>
            </a:r>
            <a:r>
              <a:rPr lang="en-GB" sz="1400" dirty="0"/>
              <a:t>of European policies and opportunities in the field of adult learning, working in close cooperation with </a:t>
            </a:r>
            <a:r>
              <a:rPr lang="en-GB" sz="1400" b="1" dirty="0"/>
              <a:t>stakeholders to secure their commitment </a:t>
            </a:r>
            <a:r>
              <a:rPr lang="en-GB" sz="1400" dirty="0"/>
              <a:t>to adult learning, at national, regional and local level, through awareness-raising and information activities on European policies (Task 2.1);</a:t>
            </a:r>
          </a:p>
          <a:p>
            <a:pPr marL="265113" algn="just"/>
            <a:endParaRPr lang="it-IT" sz="1400" dirty="0"/>
          </a:p>
          <a:p>
            <a:pPr marL="265113" algn="just"/>
            <a:r>
              <a:rPr lang="en-GB" sz="1400" dirty="0"/>
              <a:t>• support the development and implementation of </a:t>
            </a:r>
            <a:r>
              <a:rPr lang="en-GB" sz="1400" b="1" dirty="0"/>
              <a:t>national/or regional skills strategies, </a:t>
            </a:r>
            <a:r>
              <a:rPr lang="en-GB" sz="1400" dirty="0"/>
              <a:t>carrying out research activities and production of information and analytical tools to offer decision-makers a solid basis for implementing resources and intervention programs (Task 2.2)</a:t>
            </a:r>
            <a:endParaRPr lang="it-IT" sz="1400" dirty="0"/>
          </a:p>
        </p:txBody>
      </p:sp>
      <p:pic>
        <p:nvPicPr>
          <p:cNvPr id="7" name="Immagine 6">
            <a:extLst>
              <a:ext uri="{FF2B5EF4-FFF2-40B4-BE49-F238E27FC236}">
                <a16:creationId xmlns:a16="http://schemas.microsoft.com/office/drawing/2014/main" id="{FBFAE4DF-358D-D64C-9A00-FD7F53C5E122}"/>
              </a:ext>
            </a:extLst>
          </p:cNvPr>
          <p:cNvPicPr>
            <a:picLocks noChangeAspect="1"/>
          </p:cNvPicPr>
          <p:nvPr/>
        </p:nvPicPr>
        <p:blipFill>
          <a:blip r:embed="rId2"/>
          <a:stretch>
            <a:fillRect/>
          </a:stretch>
        </p:blipFill>
        <p:spPr>
          <a:xfrm>
            <a:off x="10673543" y="5909822"/>
            <a:ext cx="1135248" cy="497642"/>
          </a:xfrm>
          <a:prstGeom prst="rect">
            <a:avLst/>
          </a:prstGeom>
        </p:spPr>
      </p:pic>
      <p:sp>
        <p:nvSpPr>
          <p:cNvPr id="2" name="CasellaDiTesto 1">
            <a:extLst>
              <a:ext uri="{FF2B5EF4-FFF2-40B4-BE49-F238E27FC236}">
                <a16:creationId xmlns:a16="http://schemas.microsoft.com/office/drawing/2014/main" id="{0CC9B162-3ABF-2FF7-F9D0-9DF535E6007D}"/>
              </a:ext>
            </a:extLst>
          </p:cNvPr>
          <p:cNvSpPr txBox="1"/>
          <p:nvPr/>
        </p:nvSpPr>
        <p:spPr>
          <a:xfrm>
            <a:off x="3490264" y="581890"/>
            <a:ext cx="6740074" cy="461665"/>
          </a:xfrm>
          <a:prstGeom prst="rect">
            <a:avLst/>
          </a:prstGeom>
          <a:noFill/>
        </p:spPr>
        <p:txBody>
          <a:bodyPr wrap="square" rtlCol="0" anchor="ctr">
            <a:spAutoFit/>
          </a:bodyPr>
          <a:lstStyle/>
          <a:p>
            <a:pPr algn="ctr"/>
            <a:r>
              <a:rPr lang="en-GB" sz="2400" b="1" dirty="0">
                <a:solidFill>
                  <a:srgbClr val="5EAB36"/>
                </a:solidFill>
              </a:rPr>
              <a:t>Support to national/ regional skills strategies</a:t>
            </a:r>
            <a:endParaRPr lang="it-IT" sz="4400" b="1" dirty="0">
              <a:solidFill>
                <a:srgbClr val="5EAB36"/>
              </a:solidFill>
              <a:latin typeface="Inapp" charset="0"/>
              <a:ea typeface="Inapp" charset="0"/>
              <a:cs typeface="Inapp" charset="0"/>
            </a:endParaRPr>
          </a:p>
        </p:txBody>
      </p:sp>
      <p:sp>
        <p:nvSpPr>
          <p:cNvPr id="3" name="CasellaDiTesto 2">
            <a:extLst>
              <a:ext uri="{FF2B5EF4-FFF2-40B4-BE49-F238E27FC236}">
                <a16:creationId xmlns:a16="http://schemas.microsoft.com/office/drawing/2014/main" id="{E6F5C4EF-0994-0147-9927-7AF44BD5EC17}"/>
              </a:ext>
            </a:extLst>
          </p:cNvPr>
          <p:cNvSpPr txBox="1"/>
          <p:nvPr/>
        </p:nvSpPr>
        <p:spPr>
          <a:xfrm>
            <a:off x="41565" y="551112"/>
            <a:ext cx="3042458" cy="523220"/>
          </a:xfrm>
          <a:prstGeom prst="rect">
            <a:avLst/>
          </a:prstGeom>
          <a:solidFill>
            <a:schemeClr val="accent6"/>
          </a:solidFill>
        </p:spPr>
        <p:txBody>
          <a:bodyPr wrap="square" rtlCol="0" anchor="ctr">
            <a:spAutoFit/>
          </a:bodyPr>
          <a:lstStyle/>
          <a:p>
            <a:pPr algn="ctr"/>
            <a:r>
              <a:rPr kumimoji="0" lang="it-IT" sz="2800" b="1" i="0" u="none" strike="noStrike" kern="1200" cap="none" spc="0" normalizeH="0" baseline="0" noProof="0" dirty="0" err="1">
                <a:ln>
                  <a:noFill/>
                </a:ln>
                <a:solidFill>
                  <a:schemeClr val="bg1"/>
                </a:solidFill>
                <a:effectLst/>
                <a:uLnTx/>
                <a:uFillTx/>
                <a:latin typeface="Inapp" charset="0"/>
                <a:ea typeface="Inapp" charset="0"/>
                <a:cs typeface="Inapp" charset="0"/>
              </a:rPr>
              <a:t>Wp</a:t>
            </a:r>
            <a:r>
              <a:rPr kumimoji="0" lang="it-IT" sz="2800" b="1" i="0" u="none" strike="noStrike" kern="1200" cap="none" spc="0" normalizeH="0" baseline="0" noProof="0" dirty="0">
                <a:ln>
                  <a:noFill/>
                </a:ln>
                <a:solidFill>
                  <a:schemeClr val="bg1"/>
                </a:solidFill>
                <a:effectLst/>
                <a:uLnTx/>
                <a:uFillTx/>
                <a:latin typeface="Inapp" charset="0"/>
                <a:ea typeface="Inapp" charset="0"/>
                <a:cs typeface="Inapp" charset="0"/>
              </a:rPr>
              <a:t> 2</a:t>
            </a:r>
            <a:endParaRPr lang="it-IT" sz="3600" b="1" dirty="0">
              <a:solidFill>
                <a:schemeClr val="bg1"/>
              </a:solidFill>
              <a:latin typeface="Inapp" charset="0"/>
              <a:ea typeface="Inapp" charset="0"/>
              <a:cs typeface="Inapp" charset="0"/>
            </a:endParaRPr>
          </a:p>
        </p:txBody>
      </p:sp>
    </p:spTree>
    <p:extLst>
      <p:ext uri="{BB962C8B-B14F-4D97-AF65-F5344CB8AC3E}">
        <p14:creationId xmlns:p14="http://schemas.microsoft.com/office/powerpoint/2010/main" val="16836200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nettore 1 7"/>
          <p:cNvCxnSpPr/>
          <p:nvPr/>
        </p:nvCxnSpPr>
        <p:spPr>
          <a:xfrm>
            <a:off x="0" y="6297066"/>
            <a:ext cx="10673543" cy="1"/>
          </a:xfrm>
          <a:prstGeom prst="line">
            <a:avLst/>
          </a:prstGeom>
          <a:ln w="12700">
            <a:solidFill>
              <a:srgbClr val="404140"/>
            </a:solidFill>
          </a:ln>
        </p:spPr>
        <p:style>
          <a:lnRef idx="1">
            <a:schemeClr val="accent1"/>
          </a:lnRef>
          <a:fillRef idx="0">
            <a:schemeClr val="accent1"/>
          </a:fillRef>
          <a:effectRef idx="0">
            <a:schemeClr val="accent1"/>
          </a:effectRef>
          <a:fontRef idx="minor">
            <a:schemeClr val="tx1"/>
          </a:fontRef>
        </p:style>
      </p:cxnSp>
      <p:sp>
        <p:nvSpPr>
          <p:cNvPr id="10" name="CasellaDiTesto 9"/>
          <p:cNvSpPr txBox="1"/>
          <p:nvPr/>
        </p:nvSpPr>
        <p:spPr>
          <a:xfrm>
            <a:off x="149969" y="1516370"/>
            <a:ext cx="11455121" cy="4308872"/>
          </a:xfrm>
          <a:prstGeom prst="rect">
            <a:avLst/>
          </a:prstGeom>
          <a:noFill/>
        </p:spPr>
        <p:txBody>
          <a:bodyPr wrap="square" rtlCol="0">
            <a:spAutoFit/>
          </a:bodyPr>
          <a:lstStyle/>
          <a:p>
            <a:pPr marL="285750" indent="-285750" algn="just">
              <a:buFont typeface="Wingdings" panose="05000000000000000000" pitchFamily="2" charset="2"/>
              <a:buChar char="q"/>
            </a:pPr>
            <a:r>
              <a:rPr lang="en-GB" sz="1600" dirty="0"/>
              <a:t>According to the relevant literature (OCSE) “</a:t>
            </a:r>
            <a:r>
              <a:rPr lang="en-GB" sz="1600" i="1" dirty="0"/>
              <a:t>an innovative learning environment is a type of educational setting that incorporates new and emerging technologies, methodologies, and approaches to teaching and learning. These environments are designed to be flexible, adaptable, and responsive to the needs of students, teachers, and the broader community</a:t>
            </a:r>
            <a:r>
              <a:rPr lang="en-GB" sz="1600" dirty="0"/>
              <a:t>”.</a:t>
            </a:r>
          </a:p>
          <a:p>
            <a:pPr marL="285750" indent="-285750" algn="just">
              <a:buFont typeface="Wingdings" panose="05000000000000000000" pitchFamily="2" charset="2"/>
              <a:buChar char="q"/>
            </a:pPr>
            <a:endParaRPr lang="en-GB" sz="1600" dirty="0"/>
          </a:p>
          <a:p>
            <a:pPr marL="285750" indent="-285750" algn="just">
              <a:buFont typeface="Wingdings" panose="05000000000000000000" pitchFamily="2" charset="2"/>
              <a:buChar char="q"/>
            </a:pPr>
            <a:r>
              <a:rPr lang="en-GB" sz="1600" dirty="0"/>
              <a:t>The actions included in this WP aim to contribute to the achievement of the following objective defined in the Call: </a:t>
            </a:r>
            <a:r>
              <a:rPr lang="en-GB" sz="1600" i="1" dirty="0"/>
              <a:t>Develop innovative learning environments to attract learners in non-formal, life-wide learning environments, which include intergenerational, intercultural and community learning, involving environments such as local learning centres, libraries, the wider community and civil society supporting the development of skills for life, focusing and valorising existing experiences aimed to increase the level of basic skills of adult population. </a:t>
            </a:r>
          </a:p>
          <a:p>
            <a:pPr algn="just"/>
            <a:endParaRPr lang="en-GB" sz="1600" i="1" dirty="0"/>
          </a:p>
          <a:p>
            <a:pPr marL="285750" indent="-285750" algn="just">
              <a:buFont typeface="Wingdings" panose="05000000000000000000" pitchFamily="2" charset="2"/>
              <a:buChar char="q"/>
            </a:pPr>
            <a:r>
              <a:rPr lang="en-GB" sz="1600" dirty="0"/>
              <a:t>An action-research will be carried out both to collect and analyse existing experiences carried out in innovative learning environments focused on the increase of mastery of basic skills of adult population and sensitize stakeholders belonging to the VET and AL ecosystem on the potential effectiveness and usefulness of such innovative learning environments. From a methodological side, it is foreseen to   carry out a qualitative survey (CAWI) and a cycle of (3) focus group to discuss the survey evidence emerged. </a:t>
            </a:r>
          </a:p>
          <a:p>
            <a:pPr algn="just"/>
            <a:endParaRPr lang="en-GB" sz="1600" dirty="0"/>
          </a:p>
          <a:p>
            <a:pPr marL="285750" indent="-285750" algn="just">
              <a:buFont typeface="Wingdings" panose="05000000000000000000" pitchFamily="2" charset="2"/>
              <a:buChar char="q"/>
            </a:pPr>
            <a:r>
              <a:rPr lang="en-GB" sz="1600" dirty="0"/>
              <a:t>Deliverables and results arising from T2.1 will be disseminated and discussed during a national Conference (hybrid format). </a:t>
            </a:r>
            <a:endParaRPr lang="it-IT" sz="1600" dirty="0"/>
          </a:p>
          <a:p>
            <a:endParaRPr lang="it-IT" dirty="0"/>
          </a:p>
        </p:txBody>
      </p:sp>
      <p:pic>
        <p:nvPicPr>
          <p:cNvPr id="7" name="Immagine 6">
            <a:extLst>
              <a:ext uri="{FF2B5EF4-FFF2-40B4-BE49-F238E27FC236}">
                <a16:creationId xmlns:a16="http://schemas.microsoft.com/office/drawing/2014/main" id="{FBFAE4DF-358D-D64C-9A00-FD7F53C5E122}"/>
              </a:ext>
            </a:extLst>
          </p:cNvPr>
          <p:cNvPicPr>
            <a:picLocks noChangeAspect="1"/>
          </p:cNvPicPr>
          <p:nvPr/>
        </p:nvPicPr>
        <p:blipFill>
          <a:blip r:embed="rId2"/>
          <a:stretch>
            <a:fillRect/>
          </a:stretch>
        </p:blipFill>
        <p:spPr>
          <a:xfrm>
            <a:off x="10673543" y="5909822"/>
            <a:ext cx="1135248" cy="497642"/>
          </a:xfrm>
          <a:prstGeom prst="rect">
            <a:avLst/>
          </a:prstGeom>
        </p:spPr>
      </p:pic>
      <p:sp>
        <p:nvSpPr>
          <p:cNvPr id="2" name="CasellaDiTesto 1">
            <a:extLst>
              <a:ext uri="{FF2B5EF4-FFF2-40B4-BE49-F238E27FC236}">
                <a16:creationId xmlns:a16="http://schemas.microsoft.com/office/drawing/2014/main" id="{7422F2BB-7A7E-DD8E-EF20-A2BFDE1D5D95}"/>
              </a:ext>
            </a:extLst>
          </p:cNvPr>
          <p:cNvSpPr txBox="1"/>
          <p:nvPr/>
        </p:nvSpPr>
        <p:spPr>
          <a:xfrm>
            <a:off x="41565" y="551112"/>
            <a:ext cx="3042458" cy="523220"/>
          </a:xfrm>
          <a:prstGeom prst="rect">
            <a:avLst/>
          </a:prstGeom>
          <a:solidFill>
            <a:schemeClr val="accent6"/>
          </a:solidFill>
        </p:spPr>
        <p:txBody>
          <a:bodyPr wrap="square" rtlCol="0" anchor="ctr">
            <a:spAutoFit/>
          </a:bodyPr>
          <a:lstStyle/>
          <a:p>
            <a:pPr algn="ctr"/>
            <a:r>
              <a:rPr kumimoji="0" lang="it-IT" sz="2800" b="1" i="0" u="none" strike="noStrike" kern="1200" cap="none" spc="0" normalizeH="0" baseline="0" noProof="0" dirty="0" err="1">
                <a:ln>
                  <a:noFill/>
                </a:ln>
                <a:solidFill>
                  <a:schemeClr val="bg1"/>
                </a:solidFill>
                <a:effectLst/>
                <a:uLnTx/>
                <a:uFillTx/>
                <a:latin typeface="Inapp" charset="0"/>
                <a:ea typeface="Inapp" charset="0"/>
                <a:cs typeface="Inapp" charset="0"/>
              </a:rPr>
              <a:t>Wp</a:t>
            </a:r>
            <a:r>
              <a:rPr kumimoji="0" lang="it-IT" sz="2800" b="1" i="0" u="none" strike="noStrike" kern="1200" cap="none" spc="0" normalizeH="0" baseline="0" noProof="0" dirty="0">
                <a:ln>
                  <a:noFill/>
                </a:ln>
                <a:solidFill>
                  <a:schemeClr val="bg1"/>
                </a:solidFill>
                <a:effectLst/>
                <a:uLnTx/>
                <a:uFillTx/>
                <a:latin typeface="Inapp" charset="0"/>
                <a:ea typeface="Inapp" charset="0"/>
                <a:cs typeface="Inapp" charset="0"/>
              </a:rPr>
              <a:t> 3</a:t>
            </a:r>
            <a:endParaRPr lang="it-IT" sz="3600" b="1" dirty="0">
              <a:solidFill>
                <a:schemeClr val="bg1"/>
              </a:solidFill>
              <a:latin typeface="Inapp" charset="0"/>
              <a:ea typeface="Inapp" charset="0"/>
              <a:cs typeface="Inapp" charset="0"/>
            </a:endParaRPr>
          </a:p>
        </p:txBody>
      </p:sp>
      <p:sp>
        <p:nvSpPr>
          <p:cNvPr id="4" name="CasellaDiTesto 3">
            <a:extLst>
              <a:ext uri="{FF2B5EF4-FFF2-40B4-BE49-F238E27FC236}">
                <a16:creationId xmlns:a16="http://schemas.microsoft.com/office/drawing/2014/main" id="{6C0171CE-C508-3302-3AC9-B012BEF0AF32}"/>
              </a:ext>
            </a:extLst>
          </p:cNvPr>
          <p:cNvSpPr txBox="1"/>
          <p:nvPr/>
        </p:nvSpPr>
        <p:spPr>
          <a:xfrm>
            <a:off x="3438769" y="620757"/>
            <a:ext cx="6096000" cy="400110"/>
          </a:xfrm>
          <a:prstGeom prst="rect">
            <a:avLst/>
          </a:prstGeom>
          <a:noFill/>
        </p:spPr>
        <p:txBody>
          <a:bodyPr wrap="square">
            <a:spAutoFit/>
          </a:bodyPr>
          <a:lstStyle/>
          <a:p>
            <a:r>
              <a:rPr lang="en-GB" sz="2000" b="1" dirty="0">
                <a:solidFill>
                  <a:srgbClr val="5EAB36"/>
                </a:solidFill>
                <a:effectLst/>
                <a:latin typeface="Arial" panose="020B0604020202020204" pitchFamily="34" charset="0"/>
                <a:ea typeface="Times New Roman" panose="02020603050405020304" pitchFamily="18" charset="0"/>
              </a:rPr>
              <a:t>Supporting innovative learning environments</a:t>
            </a:r>
            <a:endParaRPr lang="it-IT" sz="2000" dirty="0">
              <a:solidFill>
                <a:srgbClr val="5EAB36"/>
              </a:solidFill>
            </a:endParaRPr>
          </a:p>
        </p:txBody>
      </p:sp>
    </p:spTree>
    <p:extLst>
      <p:ext uri="{BB962C8B-B14F-4D97-AF65-F5344CB8AC3E}">
        <p14:creationId xmlns:p14="http://schemas.microsoft.com/office/powerpoint/2010/main" val="25622036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Connettore 1 7"/>
          <p:cNvCxnSpPr/>
          <p:nvPr/>
        </p:nvCxnSpPr>
        <p:spPr>
          <a:xfrm>
            <a:off x="0" y="6297066"/>
            <a:ext cx="10673543" cy="1"/>
          </a:xfrm>
          <a:prstGeom prst="line">
            <a:avLst/>
          </a:prstGeom>
          <a:ln w="12700">
            <a:solidFill>
              <a:srgbClr val="404140"/>
            </a:solidFill>
          </a:ln>
        </p:spPr>
        <p:style>
          <a:lnRef idx="1">
            <a:schemeClr val="accent1"/>
          </a:lnRef>
          <a:fillRef idx="0">
            <a:schemeClr val="accent1"/>
          </a:fillRef>
          <a:effectRef idx="0">
            <a:schemeClr val="accent1"/>
          </a:effectRef>
          <a:fontRef idx="minor">
            <a:schemeClr val="tx1"/>
          </a:fontRef>
        </p:style>
      </p:cxnSp>
      <p:sp>
        <p:nvSpPr>
          <p:cNvPr id="9" name="Rettangolo 8"/>
          <p:cNvSpPr/>
          <p:nvPr/>
        </p:nvSpPr>
        <p:spPr>
          <a:xfrm>
            <a:off x="0" y="581891"/>
            <a:ext cx="1296785" cy="490451"/>
          </a:xfrm>
          <a:prstGeom prst="rect">
            <a:avLst/>
          </a:prstGeom>
          <a:solidFill>
            <a:srgbClr val="009FE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0" name="CasellaDiTesto 9"/>
          <p:cNvSpPr txBox="1"/>
          <p:nvPr/>
        </p:nvSpPr>
        <p:spPr>
          <a:xfrm>
            <a:off x="648392" y="1302130"/>
            <a:ext cx="10922782" cy="4801314"/>
          </a:xfrm>
          <a:prstGeom prst="rect">
            <a:avLst/>
          </a:prstGeom>
          <a:noFill/>
        </p:spPr>
        <p:txBody>
          <a:bodyPr wrap="square" rtlCol="0">
            <a:spAutoFit/>
          </a:bodyPr>
          <a:lstStyle/>
          <a:p>
            <a:pPr marL="285750" indent="-285750" algn="just">
              <a:buFont typeface="Wingdings" panose="05000000000000000000" pitchFamily="2" charset="2"/>
              <a:buChar char="q"/>
            </a:pPr>
            <a:r>
              <a:rPr lang="en-GB" dirty="0"/>
              <a:t>As in the past projects, dissemination will be built upon a diversified strategy. The dissemination activities, carried out throughout the project life cycle, include the delivery of results and products to beneficiaries other than those who will be directly involved in the project activities. </a:t>
            </a:r>
          </a:p>
          <a:p>
            <a:pPr marL="285750" indent="-285750" algn="just">
              <a:buFont typeface="Wingdings" panose="05000000000000000000" pitchFamily="2" charset="2"/>
              <a:buChar char="q"/>
            </a:pPr>
            <a:endParaRPr lang="it-IT" dirty="0"/>
          </a:p>
          <a:p>
            <a:pPr marL="285750" indent="-285750" algn="just">
              <a:buFont typeface="Wingdings" panose="05000000000000000000" pitchFamily="2" charset="2"/>
              <a:buChar char="q"/>
            </a:pPr>
            <a:r>
              <a:rPr lang="en-GB" dirty="0"/>
              <a:t>The communication campaign targets operators through the institutional web pages and the channels used by the major stakeholders, such as: employment services; the CPIAs (Provincial </a:t>
            </a:r>
            <a:r>
              <a:rPr lang="en-GB" dirty="0" err="1"/>
              <a:t>Centers</a:t>
            </a:r>
            <a:r>
              <a:rPr lang="en-GB" dirty="0"/>
              <a:t> for Adult education); Trade Unions and Employers organizations; guidance </a:t>
            </a:r>
            <a:r>
              <a:rPr lang="en-GB" dirty="0" err="1"/>
              <a:t>centers</a:t>
            </a:r>
            <a:r>
              <a:rPr lang="en-GB" dirty="0"/>
              <a:t>; Regions; qualified training providers, etc..</a:t>
            </a:r>
          </a:p>
          <a:p>
            <a:pPr marL="285750" indent="-285750" algn="just">
              <a:buFont typeface="Wingdings" panose="05000000000000000000" pitchFamily="2" charset="2"/>
              <a:buChar char="q"/>
            </a:pPr>
            <a:endParaRPr lang="it-IT" dirty="0"/>
          </a:p>
          <a:p>
            <a:pPr marL="285750" indent="-285750" algn="just">
              <a:buFont typeface="Wingdings" panose="05000000000000000000" pitchFamily="2" charset="2"/>
              <a:buChar char="q"/>
            </a:pPr>
            <a:r>
              <a:rPr lang="en-GB" dirty="0"/>
              <a:t>Policies recommended for the use of logo and disclaimer will be fully adopted.</a:t>
            </a:r>
          </a:p>
          <a:p>
            <a:pPr marL="285750" indent="-285750" algn="just">
              <a:buFont typeface="Wingdings" panose="05000000000000000000" pitchFamily="2" charset="2"/>
              <a:buChar char="q"/>
            </a:pPr>
            <a:endParaRPr lang="it-IT" dirty="0"/>
          </a:p>
          <a:p>
            <a:pPr marL="285750" indent="-285750" algn="just">
              <a:buFont typeface="Wingdings" panose="05000000000000000000" pitchFamily="2" charset="2"/>
              <a:buChar char="q"/>
            </a:pPr>
            <a:r>
              <a:rPr lang="en-GB" dirty="0"/>
              <a:t>At EU level it is foreseen an exchange of good practices and peer learning within the network of National Coordinators for Adult Learning also during Study visits in at least four different MS to identify inspiring practices. </a:t>
            </a:r>
          </a:p>
          <a:p>
            <a:pPr marL="285750" lvl="0" indent="-285750" algn="just">
              <a:buFont typeface="Wingdings" panose="05000000000000000000" pitchFamily="2" charset="2"/>
              <a:buChar char="q"/>
            </a:pPr>
            <a:endParaRPr lang="it-IT" dirty="0"/>
          </a:p>
          <a:p>
            <a:pPr marL="285750" indent="-285750" algn="just">
              <a:buFont typeface="Wingdings" panose="05000000000000000000" pitchFamily="2" charset="2"/>
              <a:buChar char="q"/>
            </a:pPr>
            <a:r>
              <a:rPr lang="en-GB" dirty="0"/>
              <a:t>Participation in up to 4 meetings (online and/or face to face) per year organised by the Agency, the Commission or another National Coordinator, which will include thematic meetings and/or peer learning activities that may take place in Brussels or in another Country.</a:t>
            </a:r>
            <a:endParaRPr lang="it-IT" dirty="0">
              <a:solidFill>
                <a:srgbClr val="404140"/>
              </a:solidFill>
              <a:latin typeface="Verdana" panose="020B0604030504040204" pitchFamily="34" charset="0"/>
              <a:ea typeface="Verdana" panose="020B0604030504040204" pitchFamily="34" charset="0"/>
              <a:cs typeface="Helvetica Neue LT Std 57 Condensed" charset="0"/>
            </a:endParaRPr>
          </a:p>
        </p:txBody>
      </p:sp>
      <p:pic>
        <p:nvPicPr>
          <p:cNvPr id="7" name="Immagine 6">
            <a:extLst>
              <a:ext uri="{FF2B5EF4-FFF2-40B4-BE49-F238E27FC236}">
                <a16:creationId xmlns:a16="http://schemas.microsoft.com/office/drawing/2014/main" id="{FBFAE4DF-358D-D64C-9A00-FD7F53C5E122}"/>
              </a:ext>
            </a:extLst>
          </p:cNvPr>
          <p:cNvPicPr>
            <a:picLocks noChangeAspect="1"/>
          </p:cNvPicPr>
          <p:nvPr/>
        </p:nvPicPr>
        <p:blipFill>
          <a:blip r:embed="rId2"/>
          <a:stretch>
            <a:fillRect/>
          </a:stretch>
        </p:blipFill>
        <p:spPr>
          <a:xfrm>
            <a:off x="10673543" y="5909822"/>
            <a:ext cx="1135248" cy="497642"/>
          </a:xfrm>
          <a:prstGeom prst="rect">
            <a:avLst/>
          </a:prstGeom>
        </p:spPr>
      </p:pic>
      <p:sp>
        <p:nvSpPr>
          <p:cNvPr id="2" name="CasellaDiTesto 1">
            <a:extLst>
              <a:ext uri="{FF2B5EF4-FFF2-40B4-BE49-F238E27FC236}">
                <a16:creationId xmlns:a16="http://schemas.microsoft.com/office/drawing/2014/main" id="{408DAE57-66AB-3C85-4016-01301C6AD8A9}"/>
              </a:ext>
            </a:extLst>
          </p:cNvPr>
          <p:cNvSpPr txBox="1"/>
          <p:nvPr/>
        </p:nvSpPr>
        <p:spPr>
          <a:xfrm>
            <a:off x="41565" y="551112"/>
            <a:ext cx="3042458" cy="523220"/>
          </a:xfrm>
          <a:prstGeom prst="rect">
            <a:avLst/>
          </a:prstGeom>
          <a:solidFill>
            <a:schemeClr val="accent6"/>
          </a:solidFill>
        </p:spPr>
        <p:txBody>
          <a:bodyPr wrap="square" rtlCol="0" anchor="ctr">
            <a:spAutoFit/>
          </a:bodyPr>
          <a:lstStyle/>
          <a:p>
            <a:pPr algn="ctr"/>
            <a:r>
              <a:rPr kumimoji="0" lang="it-IT" sz="2800" b="1" i="0" u="none" strike="noStrike" kern="1200" cap="none" spc="0" normalizeH="0" baseline="0" noProof="0" dirty="0" err="1">
                <a:ln>
                  <a:noFill/>
                </a:ln>
                <a:solidFill>
                  <a:schemeClr val="bg1"/>
                </a:solidFill>
                <a:effectLst/>
                <a:uLnTx/>
                <a:uFillTx/>
                <a:latin typeface="Inapp" charset="0"/>
                <a:ea typeface="Inapp" charset="0"/>
                <a:cs typeface="Inapp" charset="0"/>
              </a:rPr>
              <a:t>Wp</a:t>
            </a:r>
            <a:r>
              <a:rPr kumimoji="0" lang="it-IT" sz="2800" b="1" i="0" u="none" strike="noStrike" kern="1200" cap="none" spc="0" normalizeH="0" baseline="0" noProof="0" dirty="0">
                <a:ln>
                  <a:noFill/>
                </a:ln>
                <a:solidFill>
                  <a:schemeClr val="bg1"/>
                </a:solidFill>
                <a:effectLst/>
                <a:uLnTx/>
                <a:uFillTx/>
                <a:latin typeface="Inapp" charset="0"/>
                <a:ea typeface="Inapp" charset="0"/>
                <a:cs typeface="Inapp" charset="0"/>
              </a:rPr>
              <a:t> 4</a:t>
            </a:r>
            <a:endParaRPr lang="it-IT" sz="3600" b="1" dirty="0">
              <a:solidFill>
                <a:schemeClr val="bg1"/>
              </a:solidFill>
              <a:latin typeface="Inapp" charset="0"/>
              <a:ea typeface="Inapp" charset="0"/>
              <a:cs typeface="Inapp" charset="0"/>
            </a:endParaRPr>
          </a:p>
        </p:txBody>
      </p:sp>
      <p:sp>
        <p:nvSpPr>
          <p:cNvPr id="4" name="CasellaDiTesto 3">
            <a:extLst>
              <a:ext uri="{FF2B5EF4-FFF2-40B4-BE49-F238E27FC236}">
                <a16:creationId xmlns:a16="http://schemas.microsoft.com/office/drawing/2014/main" id="{EC410F9A-3726-CEFB-BFC1-AE3A200CB864}"/>
              </a:ext>
            </a:extLst>
          </p:cNvPr>
          <p:cNvSpPr txBox="1"/>
          <p:nvPr/>
        </p:nvSpPr>
        <p:spPr>
          <a:xfrm>
            <a:off x="3454401" y="629326"/>
            <a:ext cx="6096000" cy="369332"/>
          </a:xfrm>
          <a:prstGeom prst="rect">
            <a:avLst/>
          </a:prstGeom>
          <a:noFill/>
        </p:spPr>
        <p:txBody>
          <a:bodyPr wrap="square">
            <a:spAutoFit/>
          </a:bodyPr>
          <a:lstStyle/>
          <a:p>
            <a:r>
              <a:rPr lang="en-GB" sz="1800" b="1" dirty="0">
                <a:solidFill>
                  <a:srgbClr val="5EAB36"/>
                </a:solidFill>
                <a:effectLst/>
                <a:latin typeface="Arial" panose="020B0604020202020204" pitchFamily="34" charset="0"/>
                <a:ea typeface="Times New Roman" panose="02020603050405020304" pitchFamily="18" charset="0"/>
              </a:rPr>
              <a:t>Dissemination Strategy and activities at EU level</a:t>
            </a:r>
            <a:endParaRPr lang="it-IT" dirty="0">
              <a:solidFill>
                <a:srgbClr val="5EAB36"/>
              </a:solidFill>
            </a:endParaRPr>
          </a:p>
        </p:txBody>
      </p:sp>
    </p:spTree>
    <p:extLst>
      <p:ext uri="{BB962C8B-B14F-4D97-AF65-F5344CB8AC3E}">
        <p14:creationId xmlns:p14="http://schemas.microsoft.com/office/powerpoint/2010/main" val="3158302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043668"/>
        </a:solidFill>
        <a:effectLst/>
      </p:bgPr>
    </p:bg>
    <p:spTree>
      <p:nvGrpSpPr>
        <p:cNvPr id="1" name=""/>
        <p:cNvGrpSpPr/>
        <p:nvPr/>
      </p:nvGrpSpPr>
      <p:grpSpPr>
        <a:xfrm>
          <a:off x="0" y="0"/>
          <a:ext cx="0" cy="0"/>
          <a:chOff x="0" y="0"/>
          <a:chExt cx="0" cy="0"/>
        </a:xfrm>
      </p:grpSpPr>
      <p:sp>
        <p:nvSpPr>
          <p:cNvPr id="5" name="CasellaDiTesto 4"/>
          <p:cNvSpPr txBox="1"/>
          <p:nvPr/>
        </p:nvSpPr>
        <p:spPr>
          <a:xfrm>
            <a:off x="1573619" y="2309916"/>
            <a:ext cx="3213678" cy="2677656"/>
          </a:xfrm>
          <a:prstGeom prst="rect">
            <a:avLst/>
          </a:prstGeom>
          <a:noFill/>
        </p:spPr>
        <p:txBody>
          <a:bodyPr wrap="square" rtlCol="0">
            <a:spAutoFit/>
          </a:bodyPr>
          <a:lstStyle/>
          <a:p>
            <a:pPr algn="ctr"/>
            <a:r>
              <a:rPr lang="it-IT" sz="2400" spc="-150" dirty="0">
                <a:solidFill>
                  <a:srgbClr val="FFC000"/>
                </a:solidFill>
                <a:latin typeface="Verdana" panose="020B0604030504040204" pitchFamily="34" charset="0"/>
                <a:ea typeface="Verdana" panose="020B0604030504040204" pitchFamily="34" charset="0"/>
                <a:cs typeface="Inapp" charset="0"/>
              </a:rPr>
              <a:t>The Project Team</a:t>
            </a:r>
          </a:p>
          <a:p>
            <a:pPr algn="ctr"/>
            <a:endParaRPr lang="it-IT" sz="1200" spc="-150" dirty="0">
              <a:solidFill>
                <a:schemeClr val="bg1"/>
              </a:solidFill>
              <a:latin typeface="Verdana" panose="020B0604030504040204" pitchFamily="34" charset="0"/>
              <a:ea typeface="Verdana" panose="020B0604030504040204" pitchFamily="34" charset="0"/>
              <a:cs typeface="Inapp" charset="0"/>
            </a:endParaRPr>
          </a:p>
          <a:p>
            <a:pPr algn="ctr"/>
            <a:r>
              <a:rPr lang="it-IT" spc="-150" dirty="0">
                <a:solidFill>
                  <a:schemeClr val="bg1"/>
                </a:solidFill>
                <a:latin typeface="Verdana" panose="020B0604030504040204" pitchFamily="34" charset="0"/>
                <a:ea typeface="Verdana" panose="020B0604030504040204" pitchFamily="34" charset="0"/>
                <a:cs typeface="Inapp" charset="0"/>
              </a:rPr>
              <a:t>Claudio M. Vitali</a:t>
            </a:r>
          </a:p>
          <a:p>
            <a:pPr algn="ctr"/>
            <a:r>
              <a:rPr lang="it-IT" spc="-150" dirty="0">
                <a:solidFill>
                  <a:schemeClr val="bg1"/>
                </a:solidFill>
                <a:latin typeface="Verdana" panose="020B0604030504040204" pitchFamily="34" charset="0"/>
                <a:ea typeface="Verdana" panose="020B0604030504040204" pitchFamily="34" charset="0"/>
                <a:cs typeface="Inapp" charset="0"/>
              </a:rPr>
              <a:t>National coordinator</a:t>
            </a:r>
          </a:p>
          <a:p>
            <a:pPr algn="ctr"/>
            <a:endParaRPr lang="it-IT" spc="-150" dirty="0">
              <a:solidFill>
                <a:schemeClr val="bg1"/>
              </a:solidFill>
              <a:latin typeface="Verdana" panose="020B0604030504040204" pitchFamily="34" charset="0"/>
              <a:ea typeface="Verdana" panose="020B0604030504040204" pitchFamily="34" charset="0"/>
              <a:cs typeface="Inapp" charset="0"/>
            </a:endParaRPr>
          </a:p>
          <a:p>
            <a:pPr algn="ctr"/>
            <a:r>
              <a:rPr lang="it-IT" spc="-150" dirty="0">
                <a:solidFill>
                  <a:schemeClr val="bg1"/>
                </a:solidFill>
                <a:latin typeface="Verdana" panose="020B0604030504040204" pitchFamily="34" charset="0"/>
                <a:ea typeface="Verdana" panose="020B0604030504040204" pitchFamily="34" charset="0"/>
                <a:cs typeface="Inapp" charset="0"/>
              </a:rPr>
              <a:t>Project manager</a:t>
            </a:r>
          </a:p>
          <a:p>
            <a:pPr algn="ctr"/>
            <a:r>
              <a:rPr lang="it-IT" spc="-150" dirty="0">
                <a:solidFill>
                  <a:schemeClr val="bg1"/>
                </a:solidFill>
                <a:latin typeface="Verdana" panose="020B0604030504040204" pitchFamily="34" charset="0"/>
                <a:ea typeface="Verdana" panose="020B0604030504040204" pitchFamily="34" charset="0"/>
                <a:cs typeface="Inapp" charset="0"/>
              </a:rPr>
              <a:t>c.vitali@inapp.gov.it</a:t>
            </a:r>
          </a:p>
          <a:p>
            <a:pPr algn="ctr"/>
            <a:endParaRPr lang="it-IT" sz="1400" spc="-150" dirty="0">
              <a:solidFill>
                <a:schemeClr val="bg1"/>
              </a:solidFill>
              <a:latin typeface="Inapp" charset="0"/>
              <a:ea typeface="Inapp" charset="0"/>
              <a:cs typeface="Inapp" charset="0"/>
            </a:endParaRPr>
          </a:p>
          <a:p>
            <a:pPr algn="ctr"/>
            <a:endParaRPr lang="it-IT" sz="1400" spc="-150" dirty="0">
              <a:solidFill>
                <a:schemeClr val="bg1"/>
              </a:solidFill>
              <a:latin typeface="Inapp" charset="0"/>
              <a:ea typeface="Inapp" charset="0"/>
              <a:cs typeface="Inapp" charset="0"/>
            </a:endParaRPr>
          </a:p>
          <a:p>
            <a:pPr algn="ctr"/>
            <a:r>
              <a:rPr lang="it-IT" sz="1400" spc="-150" dirty="0">
                <a:solidFill>
                  <a:schemeClr val="bg1"/>
                </a:solidFill>
                <a:latin typeface="Inapp" charset="0"/>
                <a:ea typeface="Inapp" charset="0"/>
                <a:cs typeface="Inapp" charset="0"/>
              </a:rPr>
              <a:t>:</a:t>
            </a:r>
          </a:p>
        </p:txBody>
      </p:sp>
      <p:pic>
        <p:nvPicPr>
          <p:cNvPr id="6" name="Immagine 5"/>
          <p:cNvPicPr>
            <a:picLocks noChangeAspect="1"/>
          </p:cNvPicPr>
          <p:nvPr/>
        </p:nvPicPr>
        <p:blipFill>
          <a:blip r:embed="rId2"/>
          <a:stretch>
            <a:fillRect/>
          </a:stretch>
        </p:blipFill>
        <p:spPr>
          <a:xfrm>
            <a:off x="581725" y="249779"/>
            <a:ext cx="1922747" cy="1271150"/>
          </a:xfrm>
          <a:prstGeom prst="rect">
            <a:avLst/>
          </a:prstGeom>
        </p:spPr>
      </p:pic>
      <p:sp>
        <p:nvSpPr>
          <p:cNvPr id="7" name="CasellaDiTesto 6"/>
          <p:cNvSpPr txBox="1"/>
          <p:nvPr/>
        </p:nvSpPr>
        <p:spPr>
          <a:xfrm>
            <a:off x="7270675" y="6002321"/>
            <a:ext cx="6450227" cy="461665"/>
          </a:xfrm>
          <a:prstGeom prst="rect">
            <a:avLst/>
          </a:prstGeom>
          <a:noFill/>
        </p:spPr>
        <p:txBody>
          <a:bodyPr wrap="square" rtlCol="0">
            <a:spAutoFit/>
          </a:bodyPr>
          <a:lstStyle/>
          <a:p>
            <a:pPr algn="ctr"/>
            <a:r>
              <a:rPr lang="it-IT" sz="2400">
                <a:solidFill>
                  <a:schemeClr val="bg1"/>
                </a:solidFill>
                <a:latin typeface="Calibri" charset="0"/>
                <a:ea typeface="Calibri" charset="0"/>
                <a:cs typeface="Calibri" charset="0"/>
              </a:rPr>
              <a:t>www.inapp.org</a:t>
            </a:r>
          </a:p>
        </p:txBody>
      </p:sp>
      <p:pic>
        <p:nvPicPr>
          <p:cNvPr id="8" name="Immagine 7">
            <a:extLst>
              <a:ext uri="{FF2B5EF4-FFF2-40B4-BE49-F238E27FC236}">
                <a16:creationId xmlns:a16="http://schemas.microsoft.com/office/drawing/2014/main" id="{DE7DC950-FEB2-42F5-A38C-A7195A5015A6}"/>
              </a:ext>
            </a:extLst>
          </p:cNvPr>
          <p:cNvPicPr>
            <a:picLocks noChangeAspect="1"/>
          </p:cNvPicPr>
          <p:nvPr/>
        </p:nvPicPr>
        <p:blipFill>
          <a:blip r:embed="rId3"/>
          <a:stretch>
            <a:fillRect/>
          </a:stretch>
        </p:blipFill>
        <p:spPr>
          <a:xfrm>
            <a:off x="8989945" y="249779"/>
            <a:ext cx="3011685" cy="1268078"/>
          </a:xfrm>
          <a:prstGeom prst="rect">
            <a:avLst/>
          </a:prstGeom>
        </p:spPr>
      </p:pic>
      <p:graphicFrame>
        <p:nvGraphicFramePr>
          <p:cNvPr id="9" name="Tabella 8">
            <a:extLst>
              <a:ext uri="{FF2B5EF4-FFF2-40B4-BE49-F238E27FC236}">
                <a16:creationId xmlns:a16="http://schemas.microsoft.com/office/drawing/2014/main" id="{E14751B3-20C6-57CA-A387-298E063A364D}"/>
              </a:ext>
            </a:extLst>
          </p:cNvPr>
          <p:cNvGraphicFramePr>
            <a:graphicFrameLocks noGrp="1"/>
          </p:cNvGraphicFramePr>
          <p:nvPr>
            <p:extLst>
              <p:ext uri="{D42A27DB-BD31-4B8C-83A1-F6EECF244321}">
                <p14:modId xmlns:p14="http://schemas.microsoft.com/office/powerpoint/2010/main" val="3729237767"/>
              </p:ext>
            </p:extLst>
          </p:nvPr>
        </p:nvGraphicFramePr>
        <p:xfrm>
          <a:off x="5085876" y="511036"/>
          <a:ext cx="3321005" cy="6100939"/>
        </p:xfrm>
        <a:graphic>
          <a:graphicData uri="http://schemas.openxmlformats.org/drawingml/2006/table">
            <a:tbl>
              <a:tblPr firstRow="1" firstCol="1" lastRow="1" lastCol="1" bandRow="1" bandCol="1">
                <a:tableStyleId>{E269D01E-BC32-4049-B463-5C60D7B0CCD2}</a:tableStyleId>
              </a:tblPr>
              <a:tblGrid>
                <a:gridCol w="3321005">
                  <a:extLst>
                    <a:ext uri="{9D8B030D-6E8A-4147-A177-3AD203B41FA5}">
                      <a16:colId xmlns:a16="http://schemas.microsoft.com/office/drawing/2014/main" val="636133633"/>
                    </a:ext>
                  </a:extLst>
                </a:gridCol>
              </a:tblGrid>
              <a:tr h="352524">
                <a:tc>
                  <a:txBody>
                    <a:bodyPr/>
                    <a:lstStyle/>
                    <a:p>
                      <a:pPr marR="2540" algn="ctr">
                        <a:lnSpc>
                          <a:spcPct val="115000"/>
                        </a:lnSpc>
                        <a:spcAft>
                          <a:spcPts val="800"/>
                        </a:spcAft>
                        <a:buNone/>
                      </a:pPr>
                      <a:r>
                        <a:rPr lang="en-GB" sz="2000" kern="0" dirty="0">
                          <a:solidFill>
                            <a:schemeClr val="tx1"/>
                          </a:solidFill>
                          <a:effectLst/>
                        </a:rPr>
                        <a:t>AMENDOLA</a:t>
                      </a:r>
                      <a:endParaRPr lang="it-IT" sz="2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249" marR="50249" marT="0" marB="0" anchor="ctr"/>
                </a:tc>
                <a:extLst>
                  <a:ext uri="{0D108BD9-81ED-4DB2-BD59-A6C34878D82A}">
                    <a16:rowId xmlns:a16="http://schemas.microsoft.com/office/drawing/2014/main" val="2251471684"/>
                  </a:ext>
                </a:extLst>
              </a:tr>
              <a:tr h="352524">
                <a:tc>
                  <a:txBody>
                    <a:bodyPr/>
                    <a:lstStyle/>
                    <a:p>
                      <a:pPr marR="2540" algn="ctr">
                        <a:lnSpc>
                          <a:spcPct val="115000"/>
                        </a:lnSpc>
                        <a:spcAft>
                          <a:spcPts val="800"/>
                        </a:spcAft>
                        <a:buNone/>
                      </a:pPr>
                      <a:r>
                        <a:rPr lang="en-GB" sz="2000" kern="0" dirty="0">
                          <a:solidFill>
                            <a:schemeClr val="tx1"/>
                          </a:solidFill>
                          <a:effectLst/>
                        </a:rPr>
                        <a:t>ANCORA</a:t>
                      </a:r>
                      <a:endParaRPr lang="it-IT" sz="2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249" marR="50249" marT="0" marB="0" anchor="ctr"/>
                </a:tc>
                <a:extLst>
                  <a:ext uri="{0D108BD9-81ED-4DB2-BD59-A6C34878D82A}">
                    <a16:rowId xmlns:a16="http://schemas.microsoft.com/office/drawing/2014/main" val="3861297581"/>
                  </a:ext>
                </a:extLst>
              </a:tr>
              <a:tr h="270599">
                <a:tc>
                  <a:txBody>
                    <a:bodyPr/>
                    <a:lstStyle/>
                    <a:p>
                      <a:pPr marR="2540" algn="ctr">
                        <a:lnSpc>
                          <a:spcPct val="115000"/>
                        </a:lnSpc>
                        <a:spcAft>
                          <a:spcPts val="800"/>
                        </a:spcAft>
                        <a:buNone/>
                      </a:pPr>
                      <a:r>
                        <a:rPr lang="en-GB" sz="2000" kern="0" dirty="0">
                          <a:solidFill>
                            <a:schemeClr val="tx1"/>
                          </a:solidFill>
                          <a:effectLst/>
                        </a:rPr>
                        <a:t>BALDUINI </a:t>
                      </a:r>
                      <a:endParaRPr lang="it-IT" sz="2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249" marR="50249" marT="0" marB="0" anchor="ctr"/>
                </a:tc>
                <a:extLst>
                  <a:ext uri="{0D108BD9-81ED-4DB2-BD59-A6C34878D82A}">
                    <a16:rowId xmlns:a16="http://schemas.microsoft.com/office/drawing/2014/main" val="964371127"/>
                  </a:ext>
                </a:extLst>
              </a:tr>
              <a:tr h="480593">
                <a:tc>
                  <a:txBody>
                    <a:bodyPr/>
                    <a:lstStyle/>
                    <a:p>
                      <a:pPr marR="2540" algn="ctr">
                        <a:lnSpc>
                          <a:spcPct val="115000"/>
                        </a:lnSpc>
                        <a:spcAft>
                          <a:spcPts val="800"/>
                        </a:spcAft>
                        <a:buNone/>
                      </a:pPr>
                      <a:r>
                        <a:rPr lang="en-GB" sz="2000" kern="0" dirty="0">
                          <a:solidFill>
                            <a:schemeClr val="tx1"/>
                          </a:solidFill>
                          <a:effectLst/>
                        </a:rPr>
                        <a:t>BONACCI </a:t>
                      </a:r>
                      <a:endParaRPr lang="it-IT" sz="2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249" marR="50249" marT="0" marB="0" anchor="ctr"/>
                </a:tc>
                <a:extLst>
                  <a:ext uri="{0D108BD9-81ED-4DB2-BD59-A6C34878D82A}">
                    <a16:rowId xmlns:a16="http://schemas.microsoft.com/office/drawing/2014/main" val="4129578911"/>
                  </a:ext>
                </a:extLst>
              </a:tr>
              <a:tr h="352524">
                <a:tc>
                  <a:txBody>
                    <a:bodyPr/>
                    <a:lstStyle/>
                    <a:p>
                      <a:pPr marR="2540" algn="ctr">
                        <a:lnSpc>
                          <a:spcPct val="115000"/>
                        </a:lnSpc>
                        <a:spcAft>
                          <a:spcPts val="800"/>
                        </a:spcAft>
                        <a:buNone/>
                      </a:pPr>
                      <a:r>
                        <a:rPr lang="en-GB" sz="2000" kern="0" dirty="0">
                          <a:solidFill>
                            <a:schemeClr val="tx1"/>
                          </a:solidFill>
                          <a:effectLst/>
                        </a:rPr>
                        <a:t>BENSI</a:t>
                      </a:r>
                      <a:endParaRPr lang="it-IT" sz="2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249" marR="50249" marT="0" marB="0" anchor="ctr"/>
                </a:tc>
                <a:extLst>
                  <a:ext uri="{0D108BD9-81ED-4DB2-BD59-A6C34878D82A}">
                    <a16:rowId xmlns:a16="http://schemas.microsoft.com/office/drawing/2014/main" val="3510628283"/>
                  </a:ext>
                </a:extLst>
              </a:tr>
              <a:tr h="352524">
                <a:tc>
                  <a:txBody>
                    <a:bodyPr/>
                    <a:lstStyle/>
                    <a:p>
                      <a:pPr marR="2540" algn="ctr">
                        <a:lnSpc>
                          <a:spcPct val="115000"/>
                        </a:lnSpc>
                        <a:spcAft>
                          <a:spcPts val="800"/>
                        </a:spcAft>
                        <a:buNone/>
                      </a:pPr>
                      <a:r>
                        <a:rPr lang="en-GB" sz="2000" kern="0" dirty="0">
                          <a:solidFill>
                            <a:schemeClr val="tx1"/>
                          </a:solidFill>
                          <a:effectLst/>
                        </a:rPr>
                        <a:t>CECCHETTI</a:t>
                      </a:r>
                      <a:endParaRPr lang="it-IT" sz="2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249" marR="50249" marT="0" marB="0" anchor="ctr"/>
                </a:tc>
                <a:extLst>
                  <a:ext uri="{0D108BD9-81ED-4DB2-BD59-A6C34878D82A}">
                    <a16:rowId xmlns:a16="http://schemas.microsoft.com/office/drawing/2014/main" val="3135429318"/>
                  </a:ext>
                </a:extLst>
              </a:tr>
              <a:tr h="352524">
                <a:tc>
                  <a:txBody>
                    <a:bodyPr/>
                    <a:lstStyle/>
                    <a:p>
                      <a:pPr marR="2540" algn="ctr">
                        <a:lnSpc>
                          <a:spcPct val="115000"/>
                        </a:lnSpc>
                        <a:spcAft>
                          <a:spcPts val="800"/>
                        </a:spcAft>
                        <a:buNone/>
                      </a:pPr>
                      <a:r>
                        <a:rPr lang="en-GB" sz="2000" kern="0" dirty="0">
                          <a:solidFill>
                            <a:schemeClr val="tx1"/>
                          </a:solidFill>
                          <a:effectLst/>
                        </a:rPr>
                        <a:t>CIOPPA</a:t>
                      </a:r>
                      <a:endParaRPr lang="it-IT" sz="2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249" marR="50249" marT="0" marB="0" anchor="ctr"/>
                </a:tc>
                <a:extLst>
                  <a:ext uri="{0D108BD9-81ED-4DB2-BD59-A6C34878D82A}">
                    <a16:rowId xmlns:a16="http://schemas.microsoft.com/office/drawing/2014/main" val="4246496144"/>
                  </a:ext>
                </a:extLst>
              </a:tr>
              <a:tr h="352524">
                <a:tc>
                  <a:txBody>
                    <a:bodyPr/>
                    <a:lstStyle/>
                    <a:p>
                      <a:pPr marR="2540" algn="ctr">
                        <a:lnSpc>
                          <a:spcPct val="115000"/>
                        </a:lnSpc>
                        <a:spcAft>
                          <a:spcPts val="800"/>
                        </a:spcAft>
                        <a:buNone/>
                      </a:pPr>
                      <a:r>
                        <a:rPr lang="en-GB" sz="2000" kern="0" dirty="0">
                          <a:solidFill>
                            <a:schemeClr val="tx1"/>
                          </a:solidFill>
                          <a:effectLst/>
                        </a:rPr>
                        <a:t>CUPPONE</a:t>
                      </a:r>
                      <a:endParaRPr lang="it-IT" sz="2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249" marR="50249" marT="0" marB="0" anchor="ctr"/>
                </a:tc>
                <a:extLst>
                  <a:ext uri="{0D108BD9-81ED-4DB2-BD59-A6C34878D82A}">
                    <a16:rowId xmlns:a16="http://schemas.microsoft.com/office/drawing/2014/main" val="2232015815"/>
                  </a:ext>
                </a:extLst>
              </a:tr>
              <a:tr h="352524">
                <a:tc>
                  <a:txBody>
                    <a:bodyPr/>
                    <a:lstStyle/>
                    <a:p>
                      <a:pPr marR="2540" algn="ctr">
                        <a:lnSpc>
                          <a:spcPct val="115000"/>
                        </a:lnSpc>
                        <a:spcAft>
                          <a:spcPts val="800"/>
                        </a:spcAft>
                        <a:buNone/>
                      </a:pPr>
                      <a:r>
                        <a:rPr lang="en-GB" sz="2000" kern="0" dirty="0">
                          <a:solidFill>
                            <a:schemeClr val="tx1"/>
                          </a:solidFill>
                          <a:effectLst/>
                        </a:rPr>
                        <a:t>DAL MIGLIO</a:t>
                      </a:r>
                      <a:endParaRPr lang="it-IT" sz="2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249" marR="50249" marT="0" marB="0" anchor="ctr"/>
                </a:tc>
                <a:extLst>
                  <a:ext uri="{0D108BD9-81ED-4DB2-BD59-A6C34878D82A}">
                    <a16:rowId xmlns:a16="http://schemas.microsoft.com/office/drawing/2014/main" val="3171826262"/>
                  </a:ext>
                </a:extLst>
              </a:tr>
              <a:tr h="352524">
                <a:tc>
                  <a:txBody>
                    <a:bodyPr/>
                    <a:lstStyle/>
                    <a:p>
                      <a:pPr marR="2540" algn="ctr">
                        <a:lnSpc>
                          <a:spcPct val="115000"/>
                        </a:lnSpc>
                        <a:spcAft>
                          <a:spcPts val="800"/>
                        </a:spcAft>
                        <a:buNone/>
                      </a:pPr>
                      <a:r>
                        <a:rPr lang="en-GB" sz="2000" kern="0" dirty="0">
                          <a:solidFill>
                            <a:schemeClr val="tx1"/>
                          </a:solidFill>
                          <a:effectLst/>
                        </a:rPr>
                        <a:t>ERRIGO</a:t>
                      </a:r>
                      <a:endParaRPr lang="it-IT" sz="2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249" marR="50249" marT="0" marB="0" anchor="ctr"/>
                </a:tc>
                <a:extLst>
                  <a:ext uri="{0D108BD9-81ED-4DB2-BD59-A6C34878D82A}">
                    <a16:rowId xmlns:a16="http://schemas.microsoft.com/office/drawing/2014/main" val="1115923136"/>
                  </a:ext>
                </a:extLst>
              </a:tr>
              <a:tr h="352524">
                <a:tc>
                  <a:txBody>
                    <a:bodyPr/>
                    <a:lstStyle/>
                    <a:p>
                      <a:pPr marR="2540" algn="ctr">
                        <a:lnSpc>
                          <a:spcPct val="115000"/>
                        </a:lnSpc>
                        <a:spcAft>
                          <a:spcPts val="800"/>
                        </a:spcAft>
                        <a:buNone/>
                      </a:pPr>
                      <a:r>
                        <a:rPr lang="en-GB" sz="2000" kern="0" dirty="0">
                          <a:solidFill>
                            <a:schemeClr val="tx1"/>
                          </a:solidFill>
                          <a:effectLst/>
                        </a:rPr>
                        <a:t>GIOVANNETTI</a:t>
                      </a:r>
                      <a:endParaRPr lang="it-IT" sz="2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249" marR="50249" marT="0" marB="0" anchor="ctr"/>
                </a:tc>
                <a:extLst>
                  <a:ext uri="{0D108BD9-81ED-4DB2-BD59-A6C34878D82A}">
                    <a16:rowId xmlns:a16="http://schemas.microsoft.com/office/drawing/2014/main" val="245916399"/>
                  </a:ext>
                </a:extLst>
              </a:tr>
              <a:tr h="352524">
                <a:tc>
                  <a:txBody>
                    <a:bodyPr/>
                    <a:lstStyle/>
                    <a:p>
                      <a:pPr marR="2540" algn="ctr">
                        <a:lnSpc>
                          <a:spcPct val="115000"/>
                        </a:lnSpc>
                        <a:spcAft>
                          <a:spcPts val="800"/>
                        </a:spcAft>
                        <a:buNone/>
                      </a:pPr>
                      <a:r>
                        <a:rPr lang="en-GB" sz="2000" kern="0" dirty="0">
                          <a:solidFill>
                            <a:schemeClr val="tx1"/>
                          </a:solidFill>
                          <a:effectLst/>
                        </a:rPr>
                        <a:t>GRECO</a:t>
                      </a:r>
                      <a:endParaRPr lang="it-IT" sz="2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249" marR="50249" marT="0" marB="0" anchor="ctr"/>
                </a:tc>
                <a:extLst>
                  <a:ext uri="{0D108BD9-81ED-4DB2-BD59-A6C34878D82A}">
                    <a16:rowId xmlns:a16="http://schemas.microsoft.com/office/drawing/2014/main" val="1972859028"/>
                  </a:ext>
                </a:extLst>
              </a:tr>
              <a:tr h="352524">
                <a:tc>
                  <a:txBody>
                    <a:bodyPr/>
                    <a:lstStyle/>
                    <a:p>
                      <a:pPr marR="2540" algn="ctr">
                        <a:lnSpc>
                          <a:spcPct val="115000"/>
                        </a:lnSpc>
                        <a:spcAft>
                          <a:spcPts val="800"/>
                        </a:spcAft>
                        <a:buNone/>
                      </a:pPr>
                      <a:r>
                        <a:rPr lang="en-GB" sz="2000" kern="0" dirty="0">
                          <a:solidFill>
                            <a:schemeClr val="tx1"/>
                          </a:solidFill>
                          <a:effectLst/>
                        </a:rPr>
                        <a:t>MAINARDI</a:t>
                      </a:r>
                      <a:endParaRPr lang="it-IT" sz="2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249" marR="50249" marT="0" marB="0" anchor="ctr"/>
                </a:tc>
                <a:extLst>
                  <a:ext uri="{0D108BD9-81ED-4DB2-BD59-A6C34878D82A}">
                    <a16:rowId xmlns:a16="http://schemas.microsoft.com/office/drawing/2014/main" val="1355577194"/>
                  </a:ext>
                </a:extLst>
              </a:tr>
              <a:tr h="352524">
                <a:tc>
                  <a:txBody>
                    <a:bodyPr/>
                    <a:lstStyle/>
                    <a:p>
                      <a:pPr marR="2540" algn="ctr">
                        <a:lnSpc>
                          <a:spcPct val="115000"/>
                        </a:lnSpc>
                        <a:spcAft>
                          <a:spcPts val="800"/>
                        </a:spcAft>
                        <a:buNone/>
                      </a:pPr>
                      <a:r>
                        <a:rPr lang="en-GB" sz="2000" kern="0" dirty="0">
                          <a:solidFill>
                            <a:schemeClr val="tx1"/>
                          </a:solidFill>
                          <a:effectLst/>
                        </a:rPr>
                        <a:t>MAZZARELLA</a:t>
                      </a:r>
                      <a:endParaRPr lang="it-IT" sz="2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249" marR="50249" marT="0" marB="0" anchor="ctr"/>
                </a:tc>
                <a:extLst>
                  <a:ext uri="{0D108BD9-81ED-4DB2-BD59-A6C34878D82A}">
                    <a16:rowId xmlns:a16="http://schemas.microsoft.com/office/drawing/2014/main" val="1200440411"/>
                  </a:ext>
                </a:extLst>
              </a:tr>
              <a:tr h="352524">
                <a:tc>
                  <a:txBody>
                    <a:bodyPr/>
                    <a:lstStyle/>
                    <a:p>
                      <a:pPr marR="2540" algn="ctr">
                        <a:lnSpc>
                          <a:spcPct val="115000"/>
                        </a:lnSpc>
                        <a:spcAft>
                          <a:spcPts val="800"/>
                        </a:spcAft>
                        <a:buNone/>
                      </a:pPr>
                      <a:r>
                        <a:rPr lang="en-GB" sz="2000" kern="0" dirty="0">
                          <a:solidFill>
                            <a:schemeClr val="tx1"/>
                          </a:solidFill>
                          <a:effectLst/>
                        </a:rPr>
                        <a:t>PELLEGRINO</a:t>
                      </a:r>
                      <a:endParaRPr lang="it-IT" sz="2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249" marR="50249" marT="0" marB="0" anchor="ctr"/>
                </a:tc>
                <a:extLst>
                  <a:ext uri="{0D108BD9-81ED-4DB2-BD59-A6C34878D82A}">
                    <a16:rowId xmlns:a16="http://schemas.microsoft.com/office/drawing/2014/main" val="4177762570"/>
                  </a:ext>
                </a:extLst>
              </a:tr>
              <a:tr h="352524">
                <a:tc>
                  <a:txBody>
                    <a:bodyPr/>
                    <a:lstStyle/>
                    <a:p>
                      <a:pPr marR="2540" algn="ctr">
                        <a:lnSpc>
                          <a:spcPct val="115000"/>
                        </a:lnSpc>
                        <a:spcAft>
                          <a:spcPts val="800"/>
                        </a:spcAft>
                        <a:buNone/>
                      </a:pPr>
                      <a:r>
                        <a:rPr lang="en-GB" sz="2000" kern="0" dirty="0">
                          <a:solidFill>
                            <a:schemeClr val="tx1"/>
                          </a:solidFill>
                          <a:effectLst/>
                        </a:rPr>
                        <a:t>SORICE</a:t>
                      </a:r>
                      <a:endParaRPr lang="it-IT" sz="2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249" marR="50249" marT="0" marB="0" anchor="ctr"/>
                </a:tc>
                <a:extLst>
                  <a:ext uri="{0D108BD9-81ED-4DB2-BD59-A6C34878D82A}">
                    <a16:rowId xmlns:a16="http://schemas.microsoft.com/office/drawing/2014/main" val="565660123"/>
                  </a:ext>
                </a:extLst>
              </a:tr>
              <a:tr h="352524">
                <a:tc>
                  <a:txBody>
                    <a:bodyPr/>
                    <a:lstStyle/>
                    <a:p>
                      <a:pPr marR="2540" algn="ctr">
                        <a:lnSpc>
                          <a:spcPct val="115000"/>
                        </a:lnSpc>
                        <a:spcAft>
                          <a:spcPts val="800"/>
                        </a:spcAft>
                        <a:buNone/>
                      </a:pPr>
                      <a:r>
                        <a:rPr lang="en-GB" sz="2000" kern="0" dirty="0">
                          <a:solidFill>
                            <a:schemeClr val="tx1"/>
                          </a:solidFill>
                          <a:effectLst/>
                        </a:rPr>
                        <a:t>VOLPI</a:t>
                      </a:r>
                      <a:endParaRPr lang="it-IT" sz="28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50249" marR="50249" marT="0" marB="0" anchor="ctr"/>
                </a:tc>
                <a:extLst>
                  <a:ext uri="{0D108BD9-81ED-4DB2-BD59-A6C34878D82A}">
                    <a16:rowId xmlns:a16="http://schemas.microsoft.com/office/drawing/2014/main" val="779185797"/>
                  </a:ext>
                </a:extLst>
              </a:tr>
            </a:tbl>
          </a:graphicData>
        </a:graphic>
      </p:graphicFrame>
    </p:spTree>
    <p:extLst>
      <p:ext uri="{BB962C8B-B14F-4D97-AF65-F5344CB8AC3E}">
        <p14:creationId xmlns:p14="http://schemas.microsoft.com/office/powerpoint/2010/main" val="967244069"/>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3635</TotalTime>
  <Words>2947</Words>
  <Application>Microsoft Office PowerPoint</Application>
  <PresentationFormat>Widescreen</PresentationFormat>
  <Paragraphs>126</Paragraphs>
  <Slides>11</Slides>
  <Notes>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11</vt:i4>
      </vt:variant>
    </vt:vector>
  </HeadingPairs>
  <TitlesOfParts>
    <vt:vector size="19" baseType="lpstr">
      <vt:lpstr>Arial</vt:lpstr>
      <vt:lpstr>Calibri</vt:lpstr>
      <vt:lpstr>Inapp</vt:lpstr>
      <vt:lpstr>Verdana</vt:lpstr>
      <vt:lpstr>Wingdings</vt:lpstr>
      <vt:lpstr>Times New Roman</vt:lpstr>
      <vt:lpstr>Aptos</vt:lpstr>
      <vt:lpstr>Tema di Office</vt:lpstr>
      <vt:lpstr>EU Agenda for Adult Learning implementation in Italy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Titolo Intervento</dc:title>
  <dc:creator>Vitali Claudio</dc:creator>
  <cp:lastModifiedBy>Morreale Stefano</cp:lastModifiedBy>
  <cp:revision>9</cp:revision>
  <dcterms:created xsi:type="dcterms:W3CDTF">2021-01-11T17:53:11Z</dcterms:created>
  <dcterms:modified xsi:type="dcterms:W3CDTF">2026-09-16T13:48:34Z</dcterms:modified>
</cp:coreProperties>
</file>